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0" r:id="rId4"/>
    <p:sldId id="299" r:id="rId5"/>
    <p:sldId id="301" r:id="rId6"/>
    <p:sldId id="302" r:id="rId7"/>
    <p:sldId id="300" r:id="rId8"/>
    <p:sldId id="290" r:id="rId9"/>
    <p:sldId id="291" r:id="rId10"/>
    <p:sldId id="292" r:id="rId11"/>
    <p:sldId id="295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4" r:id="rId21"/>
    <p:sldId id="316" r:id="rId22"/>
    <p:sldId id="317" r:id="rId23"/>
    <p:sldId id="318" r:id="rId24"/>
    <p:sldId id="319" r:id="rId25"/>
    <p:sldId id="28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039" autoAdjust="0"/>
  </p:normalViewPr>
  <p:slideViewPr>
    <p:cSldViewPr snapToGrid="0">
      <p:cViewPr varScale="1">
        <p:scale>
          <a:sx n="114" d="100"/>
          <a:sy n="114" d="100"/>
        </p:scale>
        <p:origin x="64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E78A6-9365-485B-91E3-CFD7E6C97798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0CF53-8CEA-440E-BB23-224EF9D1B0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063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5FAC-3361-4747-8586-A18F865F7CB6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E124-B7FD-4ED0-831F-67BD9F233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4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DE124-B7FD-4ED0-831F-67BD9F23337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DE124-B7FD-4ED0-831F-67BD9F23337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56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9784-EAD7-4AC7-BD02-97D9EF7C279D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209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F6B6-4DE0-40EC-8323-0665734B327E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1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57C7-BCD4-49F9-8E6B-D547B6558624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1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90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F423-1CCB-4500-B999-7F4B2EE2B705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7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0740-98F8-441A-96FF-A5764DA1EF2C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76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FDF7-9B48-4748-84B9-BE6D373D3DE5}" type="datetime1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5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93E43-10C4-478D-BB41-A205E614C30F}" type="datetime1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6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D037-F922-4B39-8045-2FBB7ADEC84D}" type="datetime1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6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8651-FCE7-4E99-9F0B-BBE323742657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626C-7FD3-407E-BB22-94188B273725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3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C291-4989-4157-BA67-1CFC5CD8C762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3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1.wmf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8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1.wmf"/><Relationship Id="rId9" Type="http://schemas.openxmlformats.org/officeDocument/2006/relationships/image" Target="../media/image17.jpe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46.png"/><Relationship Id="rId26" Type="http://schemas.openxmlformats.org/officeDocument/2006/relationships/image" Target="../media/image47.png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24" Type="http://schemas.openxmlformats.org/officeDocument/2006/relationships/image" Target="../media/image61.png"/><Relationship Id="rId5" Type="http://schemas.openxmlformats.org/officeDocument/2006/relationships/image" Target="../media/image7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3.png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1.wmf"/><Relationship Id="rId22" Type="http://schemas.openxmlformats.org/officeDocument/2006/relationships/image" Target="../media/image59.png"/><Relationship Id="rId27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68.png"/><Relationship Id="rId18" Type="http://schemas.openxmlformats.org/officeDocument/2006/relationships/image" Target="../media/image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64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3.png"/><Relationship Id="rId5" Type="http://schemas.openxmlformats.org/officeDocument/2006/relationships/image" Target="../media/image55.png"/><Relationship Id="rId15" Type="http://schemas.openxmlformats.org/officeDocument/2006/relationships/image" Target="../media/image70.png"/><Relationship Id="rId4" Type="http://schemas.openxmlformats.org/officeDocument/2006/relationships/image" Target="../media/image1.wmf"/><Relationship Id="rId9" Type="http://schemas.openxmlformats.org/officeDocument/2006/relationships/image" Target="../media/image48.wmf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67.png"/><Relationship Id="rId12" Type="http://schemas.openxmlformats.org/officeDocument/2006/relationships/image" Target="../media/image75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5" Type="http://schemas.openxmlformats.org/officeDocument/2006/relationships/image" Target="../media/image2.png"/><Relationship Id="rId4" Type="http://schemas.openxmlformats.org/officeDocument/2006/relationships/image" Target="../media/image1.wmf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74.png"/><Relationship Id="rId12" Type="http://schemas.openxmlformats.org/officeDocument/2006/relationships/image" Target="../media/image82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5" Type="http://schemas.openxmlformats.org/officeDocument/2006/relationships/image" Target="../media/image2.png"/><Relationship Id="rId4" Type="http://schemas.openxmlformats.org/officeDocument/2006/relationships/image" Target="../media/image1.wmf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81.png"/><Relationship Id="rId12" Type="http://schemas.openxmlformats.org/officeDocument/2006/relationships/image" Target="../media/image89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5" Type="http://schemas.openxmlformats.org/officeDocument/2006/relationships/image" Target="../media/image2.png"/><Relationship Id="rId4" Type="http://schemas.openxmlformats.org/officeDocument/2006/relationships/image" Target="../media/image1.wmf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6.png"/><Relationship Id="rId18" Type="http://schemas.openxmlformats.org/officeDocument/2006/relationships/image" Target="../media/image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87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6.png"/><Relationship Id="rId5" Type="http://schemas.openxmlformats.org/officeDocument/2006/relationships/image" Target="../media/image79.png"/><Relationship Id="rId15" Type="http://schemas.openxmlformats.org/officeDocument/2006/relationships/image" Target="../media/image98.png"/><Relationship Id="rId4" Type="http://schemas.openxmlformats.org/officeDocument/2006/relationships/image" Target="../media/image1.wmf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95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5" Type="http://schemas.openxmlformats.org/officeDocument/2006/relationships/image" Target="../media/image106.png"/><Relationship Id="rId4" Type="http://schemas.openxmlformats.org/officeDocument/2006/relationships/image" Target="../media/image1.wmf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116.png"/><Relationship Id="rId7" Type="http://schemas.openxmlformats.org/officeDocument/2006/relationships/image" Target="../media/image7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png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6.png"/><Relationship Id="rId10" Type="http://schemas.openxmlformats.org/officeDocument/2006/relationships/image" Target="../media/image102.png"/><Relationship Id="rId19" Type="http://schemas.openxmlformats.org/officeDocument/2006/relationships/image" Target="../media/image114.png"/><Relationship Id="rId4" Type="http://schemas.openxmlformats.org/officeDocument/2006/relationships/image" Target="../media/image1.wmf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0.png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13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132.pn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png"/><Relationship Id="rId11" Type="http://schemas.openxmlformats.org/officeDocument/2006/relationships/image" Target="../media/image125.png"/><Relationship Id="rId5" Type="http://schemas.openxmlformats.org/officeDocument/2006/relationships/image" Target="../media/image101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1.png"/><Relationship Id="rId4" Type="http://schemas.openxmlformats.org/officeDocument/2006/relationships/image" Target="../media/image1.wmf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137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6.png"/><Relationship Id="rId11" Type="http://schemas.openxmlformats.org/officeDocument/2006/relationships/image" Target="../media/image3.png"/><Relationship Id="rId5" Type="http://schemas.openxmlformats.org/officeDocument/2006/relationships/image" Target="../media/image101.png"/><Relationship Id="rId10" Type="http://schemas.openxmlformats.org/officeDocument/2006/relationships/image" Target="../media/image135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14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0.png"/><Relationship Id="rId11" Type="http://schemas.openxmlformats.org/officeDocument/2006/relationships/image" Target="../media/image3.png"/><Relationship Id="rId5" Type="http://schemas.openxmlformats.org/officeDocument/2006/relationships/image" Target="../media/image101.png"/><Relationship Id="rId10" Type="http://schemas.openxmlformats.org/officeDocument/2006/relationships/image" Target="../media/image139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5.png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.jpe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jpeg"/><Relationship Id="rId11" Type="http://schemas.openxmlformats.org/officeDocument/2006/relationships/image" Target="../media/image3.png"/><Relationship Id="rId5" Type="http://schemas.openxmlformats.org/officeDocument/2006/relationships/image" Target="../media/image9.jpeg"/><Relationship Id="rId10" Type="http://schemas.openxmlformats.org/officeDocument/2006/relationships/image" Target="../media/image2.png"/><Relationship Id="rId4" Type="http://schemas.openxmlformats.org/officeDocument/2006/relationships/image" Target="../media/image1.w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8.png"/><Relationship Id="rId3" Type="http://schemas.openxmlformats.org/officeDocument/2006/relationships/oleObject" Target="../embeddings/oleObject5.bin"/><Relationship Id="rId21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.png"/><Relationship Id="rId4" Type="http://schemas.openxmlformats.org/officeDocument/2006/relationships/image" Target="../media/image1.wmf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6.png"/><Relationship Id="rId3" Type="http://schemas.openxmlformats.org/officeDocument/2006/relationships/oleObject" Target="../embeddings/oleObject5.bin"/><Relationship Id="rId12" Type="http://schemas.openxmlformats.org/officeDocument/2006/relationships/image" Target="../media/image32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11" Type="http://schemas.openxmlformats.org/officeDocument/2006/relationships/image" Target="../media/image14.png"/><Relationship Id="rId15" Type="http://schemas.openxmlformats.org/officeDocument/2006/relationships/image" Target="../media/image15.wmf"/><Relationship Id="rId10" Type="http://schemas.openxmlformats.org/officeDocument/2006/relationships/image" Target="../media/image31.png"/><Relationship Id="rId4" Type="http://schemas.openxmlformats.org/officeDocument/2006/relationships/image" Target="../media/image1.wmf"/><Relationship Id="rId9" Type="http://schemas.openxmlformats.org/officeDocument/2006/relationships/image" Target="../media/image30.png"/><Relationship Id="rId1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11" Type="http://schemas.openxmlformats.org/officeDocument/2006/relationships/image" Target="../media/image160.png"/><Relationship Id="rId5" Type="http://schemas.openxmlformats.org/officeDocument/2006/relationships/image" Target="../media/image7.png"/><Relationship Id="rId15" Type="http://schemas.openxmlformats.org/officeDocument/2006/relationships/image" Target="../media/image2.png"/><Relationship Id="rId4" Type="http://schemas.openxmlformats.org/officeDocument/2006/relationships/image" Target="../media/image1.wmf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7.jpe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.wmf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6.png"/><Relationship Id="rId4" Type="http://schemas.openxmlformats.org/officeDocument/2006/relationships/image" Target="../media/image1.wmf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08652"/>
              </p:ext>
            </p:extLst>
          </p:nvPr>
        </p:nvGraphicFramePr>
        <p:xfrm>
          <a:off x="0" y="-9033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9033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>
          <a:xfrm>
            <a:off x="1947785" y="2350873"/>
            <a:ext cx="8854752" cy="422921"/>
          </a:xfrm>
        </p:spPr>
        <p:txBody>
          <a:bodyPr>
            <a:noAutofit/>
          </a:bodyPr>
          <a:lstStyle/>
          <a:p>
            <a:r>
              <a:rPr lang="ru-RU" sz="2600" b="1" dirty="0">
                <a:solidFill>
                  <a:srgbClr val="002060"/>
                </a:solidFill>
                <a:latin typeface="Futura PT Bold" panose="020B0902020204020203" pitchFamily="34" charset="-52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734362" y="2993245"/>
            <a:ext cx="10832376" cy="13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solidFill>
                  <a:srgbClr val="002060"/>
                </a:solidFill>
                <a:latin typeface="Futura PT Bold" panose="020B0902020204020203" pitchFamily="34" charset="-52"/>
                <a:cs typeface="Times New Roman" panose="02020603050405020304" pitchFamily="18" charset="0"/>
              </a:rPr>
              <a:t>«</a:t>
            </a:r>
            <a:r>
              <a:rPr lang="ru-RU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r>
              <a:rPr lang="ru-RU" sz="1800" b="1" dirty="0">
                <a:solidFill>
                  <a:srgbClr val="002060"/>
                </a:solidFill>
                <a:latin typeface="Futura PT Bold" panose="020B0902020204020203" pitchFamily="34" charset="-52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079489" y="908823"/>
            <a:ext cx="10481656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технологий, математики и механики    </a:t>
            </a:r>
          </a:p>
          <a:p>
            <a:pPr algn="ctr"/>
            <a:r>
              <a:rPr lang="ru-RU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математического обеспечения и суперкомпьютерных технологий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0731" y="629391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 Нижний Новгород</a:t>
            </a:r>
            <a:b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гг.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238355" y="1598004"/>
            <a:ext cx="8564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Направление подготовки: «Прикладная математика и информатика»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Профиль подготовки: «Вычислительные методы и суперкомпьютерные технологии»</a:t>
            </a: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1739918" y="2696238"/>
            <a:ext cx="8854752" cy="4229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002060"/>
                </a:solidFill>
                <a:latin typeface="Futura PT Bold" panose="020B0902020204020203" pitchFamily="34" charset="-52"/>
                <a:cs typeface="Times New Roman" panose="02020603050405020304" pitchFamily="18" charset="0"/>
              </a:rPr>
              <a:t>Тема проекта: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6CB749D-D8B2-4035-9F72-1B5156901D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785066B-E833-4F92-BF8E-699E0D32AD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7C02F44-D9A7-4A8E-81F4-C0071CE38F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9424517-5627-489E-8863-A6DC0D0C32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64C68BB-DC8D-4148-A027-922BF55623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5165801A-73D6-4592-96A6-FDE4C51105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81C60B8F-2B1C-4C9D-92BB-FB1963077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05A2FAD-A130-47DC-BD05-6BED20C9BB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29518B41-2F2B-451D-8328-949EC7AE59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554FEFBC-297F-4129-B7D7-D9DC00F2C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360E368-51AF-4F48-8571-82CD77AB2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84E8D83E-888E-47DE-A01B-B4FAF7959D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545E4C4-21F4-4530-B0E4-B0E3C6EF33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B502D9C-DB00-4860-A207-88761B46C9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9EB74F8-EE74-49FD-8E2C-4E079B973A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0A0951E-ADFC-4A99-A82B-EA3F03C59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258BF97-B510-4FEB-92DF-CDBBF3093F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5765C2C-B733-4D58-B970-CFBBE51C73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CA28BEA8-1D18-43B9-A2D9-73882B9BE8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52A205E3-E0BF-4ED1-A477-FDC031737F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CAE56713-6772-4B8D-BCB4-A326F6115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2DB753D-0A59-406E-817A-8F71991C9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766843B1-3C4E-4103-BCFA-5B44417717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D322AA5-89C6-48AE-9093-47E2D53503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93" y="6683356"/>
            <a:ext cx="156910" cy="89330"/>
          </a:xfrm>
          <a:prstGeom prst="rect">
            <a:avLst/>
          </a:prstGeom>
        </p:spPr>
      </p:pic>
      <p:sp>
        <p:nvSpPr>
          <p:cNvPr id="66" name="Подзаголовок 2">
            <a:extLst>
              <a:ext uri="{FF2B5EF4-FFF2-40B4-BE49-F238E27FC236}">
                <a16:creationId xmlns:a16="http://schemas.microsoft.com/office/drawing/2014/main" id="{4E0C6C52-3E08-4D07-ACBE-4CA4177D6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9292" y="4419915"/>
            <a:ext cx="4846048" cy="1752600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ru-RU" sz="1600" b="1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 38</a:t>
            </a:r>
            <a:r>
              <a:rPr lang="en-US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ru-RU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М1ПМвм</a:t>
            </a:r>
            <a:r>
              <a:rPr lang="en-US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____________Розанов Д.И</a:t>
            </a:r>
            <a:endParaRPr lang="ru-RU" sz="1400" b="1" kern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ru-RU" sz="1600" b="1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ru-RU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Доцент кафедры математического обеспечения </a:t>
            </a:r>
            <a:br>
              <a:rPr lang="en-US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 суперкомпьютерных</a:t>
            </a:r>
            <a:r>
              <a:rPr lang="en-US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технологий</a:t>
            </a:r>
            <a:br>
              <a:rPr lang="ru-RU" sz="1400" b="1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kern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____________Борисов Н.А.</a:t>
            </a:r>
          </a:p>
        </p:txBody>
      </p:sp>
    </p:spTree>
    <p:extLst>
      <p:ext uri="{BB962C8B-B14F-4D97-AF65-F5344CB8AC3E}">
        <p14:creationId xmlns:p14="http://schemas.microsoft.com/office/powerpoint/2010/main" val="83250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50613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6707" y="1069741"/>
            <a:ext cx="482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дальнейшей реконструкции помещения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необходимо определить отсканированные объекты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" y="1142534"/>
            <a:ext cx="331770" cy="326743"/>
          </a:xfrm>
          <a:prstGeom prst="rect">
            <a:avLst/>
          </a:prstGeom>
        </p:spPr>
      </p:pic>
      <p:sp>
        <p:nvSpPr>
          <p:cNvPr id="83" name="Прямоугольник 82"/>
          <p:cNvSpPr/>
          <p:nvPr/>
        </p:nvSpPr>
        <p:spPr>
          <a:xfrm>
            <a:off x="356708" y="1930908"/>
            <a:ext cx="3857846" cy="601317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/>
          <p:cNvSpPr txBox="1"/>
          <p:nvPr/>
        </p:nvSpPr>
        <p:spPr>
          <a:xfrm>
            <a:off x="261932" y="150402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01" name="Прямоугольник 100"/>
          <p:cNvSpPr/>
          <p:nvPr/>
        </p:nvSpPr>
        <p:spPr>
          <a:xfrm>
            <a:off x="473457" y="202953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579000" y="1938054"/>
            <a:ext cx="36355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кластеризации облака точек</a:t>
            </a:r>
          </a:p>
        </p:txBody>
      </p:sp>
      <p:sp>
        <p:nvSpPr>
          <p:cNvPr id="109" name="Прямоугольник 108"/>
          <p:cNvSpPr/>
          <p:nvPr/>
        </p:nvSpPr>
        <p:spPr>
          <a:xfrm>
            <a:off x="356707" y="4511924"/>
            <a:ext cx="3924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Выполнив кластеризацию, разбиение облака точек на однородные подобласти, мы упростим процесс классификации распознанных объектов</a:t>
            </a:r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" y="4584717"/>
            <a:ext cx="331770" cy="326743"/>
          </a:xfrm>
          <a:prstGeom prst="rect">
            <a:avLst/>
          </a:prstGeom>
        </p:spPr>
      </p:pic>
      <p:sp>
        <p:nvSpPr>
          <p:cNvPr id="111" name="Прямоугольник 110"/>
          <p:cNvSpPr/>
          <p:nvPr/>
        </p:nvSpPr>
        <p:spPr>
          <a:xfrm>
            <a:off x="360575" y="3014476"/>
            <a:ext cx="3853978" cy="1352605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TextBox 111"/>
          <p:cNvSpPr txBox="1"/>
          <p:nvPr/>
        </p:nvSpPr>
        <p:spPr>
          <a:xfrm>
            <a:off x="348974" y="2575659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79000" y="3659221"/>
            <a:ext cx="310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облако точек, полученные после применения метода плотного потока для сканирования объектов </a:t>
            </a:r>
          </a:p>
        </p:txBody>
      </p:sp>
      <p:sp>
        <p:nvSpPr>
          <p:cNvPr id="115" name="Прямоугольник 114"/>
          <p:cNvSpPr/>
          <p:nvPr/>
        </p:nvSpPr>
        <p:spPr>
          <a:xfrm>
            <a:off x="5393770" y="1084390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6843056" y="1055627"/>
            <a:ext cx="4214554" cy="5207188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7" name="Рисунок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61" y="1111109"/>
            <a:ext cx="4054623" cy="5079534"/>
          </a:xfrm>
          <a:prstGeom prst="rect">
            <a:avLst/>
          </a:prstGeom>
        </p:spPr>
      </p:pic>
      <p:sp>
        <p:nvSpPr>
          <p:cNvPr id="122" name="Прямоугольник 121"/>
          <p:cNvSpPr/>
          <p:nvPr/>
        </p:nvSpPr>
        <p:spPr>
          <a:xfrm>
            <a:off x="459835" y="313008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>
            <a:off x="461610" y="3333321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456968" y="353686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456968" y="375678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35614" y="3032860"/>
            <a:ext cx="32612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𝜀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радиус 𝜀 −окрестности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Прямоугольник 129"/>
              <p:cNvSpPr/>
              <p:nvPr/>
            </p:nvSpPr>
            <p:spPr>
              <a:xfrm>
                <a:off x="141332" y="3230644"/>
                <a:ext cx="445802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ru-RU" sz="12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минимальное количество точек кластера</m:t>
                      </m:r>
                    </m:oMath>
                  </m:oMathPara>
                </a14:m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0" name="Прямоугольник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2" y="3230644"/>
                <a:ext cx="4458029" cy="276999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Прямоугольник 130"/>
          <p:cNvSpPr/>
          <p:nvPr/>
        </p:nvSpPr>
        <p:spPr>
          <a:xfrm>
            <a:off x="-429699" y="3425307"/>
            <a:ext cx="5451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𝜌(𝑥, 𝑦)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симметричная функция расстояния</a:t>
            </a:r>
          </a:p>
        </p:txBody>
      </p:sp>
      <p:sp>
        <p:nvSpPr>
          <p:cNvPr id="163" name="Прямоугольник 162"/>
          <p:cNvSpPr/>
          <p:nvPr/>
        </p:nvSpPr>
        <p:spPr>
          <a:xfrm>
            <a:off x="8216789" y="2285680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Прямоугольник 163"/>
          <p:cNvSpPr/>
          <p:nvPr/>
        </p:nvSpPr>
        <p:spPr>
          <a:xfrm>
            <a:off x="8172344" y="3153699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Прямоугольник 164"/>
          <p:cNvSpPr/>
          <p:nvPr/>
        </p:nvSpPr>
        <p:spPr>
          <a:xfrm>
            <a:off x="8216789" y="4085905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Прямоугольник 165"/>
          <p:cNvSpPr/>
          <p:nvPr/>
        </p:nvSpPr>
        <p:spPr>
          <a:xfrm>
            <a:off x="9001510" y="3730305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Прямоугольник 166"/>
          <p:cNvSpPr/>
          <p:nvPr/>
        </p:nvSpPr>
        <p:spPr>
          <a:xfrm>
            <a:off x="8369189" y="4238305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Прямоугольник 167"/>
          <p:cNvSpPr/>
          <p:nvPr/>
        </p:nvSpPr>
        <p:spPr>
          <a:xfrm>
            <a:off x="9001509" y="2619055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Прямоугольник 168"/>
          <p:cNvSpPr/>
          <p:nvPr/>
        </p:nvSpPr>
        <p:spPr>
          <a:xfrm>
            <a:off x="9010760" y="1951263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Прямоугольник 169"/>
          <p:cNvSpPr/>
          <p:nvPr/>
        </p:nvSpPr>
        <p:spPr>
          <a:xfrm>
            <a:off x="8435016" y="4543714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Прямоугольник 170"/>
          <p:cNvSpPr/>
          <p:nvPr/>
        </p:nvSpPr>
        <p:spPr>
          <a:xfrm>
            <a:off x="9028249" y="4233530"/>
            <a:ext cx="6415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ru-RU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D51DBC9-6B50-4A75-928F-FB3E9AC407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8FA1878-46C6-45A7-BC61-B3CB5141E9BD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D6958E-C795-4722-BFD9-0231D159ADBA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2AAE3FD7-E755-4A06-94BD-07D908B7FB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EC74C58-5EEC-44A4-8107-BA13E0C5A4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9789221-6157-4A20-8E33-104DE9CD1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8D9B194-8C01-450A-8FB9-01C0FB68B3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33F0B68-9C28-432A-BAFE-3DF7588504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1CAD0C9-F2C1-4D93-8688-08E728EAA2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A48BEE8-D1EB-4936-949C-4A2816BF74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0752D66-6D62-4263-A571-E6548AF302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2C3B53-2ABE-48CB-A07F-3B55D7453D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DCAC29C3-AC56-47E6-9891-3C2DB278D2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50FEA710-90E2-45FD-BEB7-17C8EFAEC5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F70B0CD7-D312-479C-93B5-4F75A5AB6D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5BEF2090-95F4-4BD6-95B0-117978E647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C2E57A4-7A53-46FA-9EC0-2DDAC63C00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0F7DC811-9B68-4E84-9A24-47B0CB78C5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51376215-2B6F-4165-80F9-21E2D83278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1EAA0BEA-3B36-407A-B204-8653F0CC41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59F90EC-2FB4-4CA5-A9F3-FBBD4F65F6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90441215-0F21-4652-B92A-861E266DAE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6F99670B-C1A2-48BD-BD86-E29FC1DA6F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BDF36339-7E13-44EE-B76D-DF42223D90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05858E-12BA-494D-8B2C-304C918DBA4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129C93C7-E51D-41B0-A740-D54719FEDD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E06C2437-17E5-40F0-A4F7-DA96BEB679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95064190-F6EE-4755-9831-038506C2FB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2D32417C-B050-4305-8540-EBF5B3591E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5B61E34A-EE08-48E2-B49D-F0EBD919B7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D33827D0-111C-47A0-9EF8-1747D905EE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555433C4-1F38-4426-8BEF-7FDD8F1897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760BE48-8B9A-42DF-8C47-8CBE32790F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D443BFB5-0B37-4243-8075-E2304A1673E5}"/>
              </a:ext>
            </a:extLst>
          </p:cNvPr>
          <p:cNvSpPr/>
          <p:nvPr/>
        </p:nvSpPr>
        <p:spPr>
          <a:xfrm>
            <a:off x="2350689" y="181702"/>
            <a:ext cx="800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2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133509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9A8ED4-E687-44BC-A7A8-40A61B19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635" y="3599998"/>
            <a:ext cx="3193875" cy="192303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6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ru-RU" dirty="0"/>
              <a:t>10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6A93C0-42AA-47D7-A153-031B618C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877" y="1514412"/>
            <a:ext cx="3193876" cy="1854966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D17C56-5E13-424A-93ED-4B14EE5C9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196" y="3599998"/>
            <a:ext cx="3115278" cy="192303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77487DC-0B25-4B08-9C7B-104B5A1D4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656" y="1514410"/>
            <a:ext cx="3115278" cy="185496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FAC2B40-6AC9-48DE-88BB-A3D2C33222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0" y="1458722"/>
            <a:ext cx="3718096" cy="195266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94A0D0B-D030-4E0A-A85F-669732B968D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930274" y="3579968"/>
            <a:ext cx="2247900" cy="194306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66CD8C9-6ED3-4E5C-A83A-215E0B9D38B8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45821" y="3579968"/>
            <a:ext cx="2293292" cy="194306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C3BD0A5-CAFB-4EDB-9161-393A7795E000}"/>
              </a:ext>
            </a:extLst>
          </p:cNvPr>
          <p:cNvSpPr/>
          <p:nvPr/>
        </p:nvSpPr>
        <p:spPr>
          <a:xfrm>
            <a:off x="840944" y="5566148"/>
            <a:ext cx="4471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рис.4: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применения метода плотного потока</a:t>
            </a:r>
            <a:endParaRPr lang="ru-RU" sz="1200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FEA876E4-54BF-4808-B5FC-A2D79BF7051C}"/>
              </a:ext>
            </a:extLst>
          </p:cNvPr>
          <p:cNvSpPr/>
          <p:nvPr/>
        </p:nvSpPr>
        <p:spPr>
          <a:xfrm>
            <a:off x="5393770" y="1084390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EF2166E2-E64A-43A4-BC85-85B359C83B80}"/>
              </a:ext>
            </a:extLst>
          </p:cNvPr>
          <p:cNvSpPr/>
          <p:nvPr/>
        </p:nvSpPr>
        <p:spPr>
          <a:xfrm>
            <a:off x="7677840" y="5544021"/>
            <a:ext cx="4471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кластеризации</a:t>
            </a:r>
            <a:endParaRPr lang="ru-RU" sz="1200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A616828-A241-4707-B94F-6BCF6E03DA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6C555D9-59E8-48F7-9D69-6B3D04FBC665}"/>
              </a:ext>
            </a:extLst>
          </p:cNvPr>
          <p:cNvSpPr/>
          <p:nvPr/>
        </p:nvSpPr>
        <p:spPr>
          <a:xfrm>
            <a:off x="5206967" y="51966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7D87062-CEDD-41F0-9F2E-DB28B13F79B9}"/>
              </a:ext>
            </a:extLst>
          </p:cNvPr>
          <p:cNvSpPr/>
          <p:nvPr/>
        </p:nvSpPr>
        <p:spPr>
          <a:xfrm>
            <a:off x="2350690" y="181857"/>
            <a:ext cx="800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E57C40F-96DA-41A5-8F87-7D62B71633F9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1B57E-0299-4A67-B987-0A587DF7F0BE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5D56E7B-CCA3-4B11-BF31-D077355E81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C69ECAA4-A85F-4C25-A76C-1BDE1EB204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8CE2857-51E7-43D8-BDB4-18098A43FA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008C5E5-C878-48EB-8332-227E4540774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AC6F804-8AF5-4197-A24A-2C8AA6C5E7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E231F85E-FAFD-4EBB-AE8C-85B7F3D73B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2970053-A4FB-4765-AABA-BD0747703A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9B1F0FC-DF2F-4F23-8DCA-BF18170F10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F09C402C-2B02-42D4-A9BA-AC7DD25EC51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30CE92D-C11A-4158-9561-9EAC64689E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76CDF8AD-189E-4BE8-833F-9F0706B0A6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0FAF0B9-2266-42DE-BA33-582E3DF697C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8E72717-1F4B-4004-BF97-181D8D6E5D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E1BE9E80-7D15-45C8-90A8-3502A789B8A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7F78B84-A511-4971-95F3-064665E5899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5DC765D-2ADE-4D8B-9D23-69781E6BC1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D9530F05-6B3D-48A2-B6BE-9B42322745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3FB5FE30-DA03-447E-B83F-D797428DCB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35B1EBC-FDB1-418A-B351-ADD275E212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B5BA3513-75B4-49A5-A8F3-B1AD0C5A93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A98808D-7EF7-4DE3-9D3D-6F8E3B9ADA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E40B20D5-4704-46B3-B64D-28D1509ECA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50E8F8FB-6209-4AC4-AEF5-EAB4D429D3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F50D8213-F0AD-4501-B0CA-690962C161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19355519-C3FA-41FB-BD93-D8E2AAE2B5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F59930C3-87EE-45BC-A9E6-0F3662FE7C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86FEA9B4-9433-4CF9-9782-7771E8950C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4915B29B-F62A-41A6-82BD-CC3738600FC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1444F418-4D97-460B-AF3E-01C8DD1ABE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D2FB26AB-431F-433C-B115-C212776A3C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D90B0AE-5384-4A85-9CB2-A4C59D274F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ru-RU" dirty="0"/>
              <a:t>11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B0D92C-04F4-4DAF-93DD-FE588A0DD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5" y="1335289"/>
            <a:ext cx="5970851" cy="4175514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C5EF8DC-BD40-4D71-B676-0176BDA3E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834" y="1335289"/>
            <a:ext cx="5970851" cy="417551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BBF6E7F-3DFA-4B7C-B49E-898AA757FAB2}"/>
              </a:ext>
            </a:extLst>
          </p:cNvPr>
          <p:cNvSpPr/>
          <p:nvPr/>
        </p:nvSpPr>
        <p:spPr>
          <a:xfrm>
            <a:off x="4891990" y="5579655"/>
            <a:ext cx="4471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рис.6: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кластеризации</a:t>
            </a:r>
            <a:endParaRPr lang="ru-RU" sz="12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1E22F46-2853-4E29-B36A-02A0BF3BDE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C0E3093-2EB7-4C42-9EA6-A72DF840F3C1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48975-3D8B-4FB3-A97A-674769B9DD54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59B4D5E-E1CD-418A-8112-30E30D97C2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D288D81-0BF5-4A71-B1FC-0D72A13989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F48DF9E6-11E1-4FA2-A430-98FEEC151A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450CDFC6-E7B7-4FBB-8ED7-DA65305034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61FBDFA4-EED1-4944-BE40-746D67CE3E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B075268C-1EDA-4A02-8BF8-249BC40393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123EC31A-9A07-4B60-9EAA-A336061433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262E674D-6C3A-4B6E-8426-686992C83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056FFA07-0F3A-4040-B265-8F5DB7B2CB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66B328-496F-4D83-A787-87183F129D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CB78FF70-45E6-4735-8A60-7EA21D38EC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F1AC921B-317F-4D26-B815-2A75372391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DB2DD32A-A4B1-491C-A290-811BE3E8DA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278A6D02-1225-4EB0-8F1A-97ED295ABC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A4DEAF3A-3255-461B-8152-709886DB9F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356EE5C5-AE75-478F-988A-E9338F46CE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1EA39AD3-8651-4248-B152-BFC04A005A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CA59654D-4AAF-43E2-826E-7C058B015A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72E87FF-C48E-4540-9445-F9500F8040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DBB34200-9DB0-4474-8020-7E67E8898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254FC92C-6DA9-4B96-A04E-DFF43A58E5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A8A0BEE7-BEB9-4072-95BD-2F391FC38D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B516C2B2-2A79-488E-957F-0B76DFCF8B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C41441B0-1168-48AD-85D0-BC939F3F1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0C575F8F-E10B-4B2F-BB46-CE0E27ED83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B8A5E36F-984A-4591-80A6-03E8EBFE02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DB1D5FC2-42CF-45B3-9891-47BED29E24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DE2864FD-D9EE-4D3A-8C31-A13A04C42C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776B517A-C72A-4729-8FD3-04CC16DE50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731D697D-05A9-47EF-915D-435EC0A7AA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41255219-A3E6-421E-A45A-F54F7AA18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EF601A4-4761-49A1-8D27-B53C1147EACB}"/>
              </a:ext>
            </a:extLst>
          </p:cNvPr>
          <p:cNvSpPr/>
          <p:nvPr/>
        </p:nvSpPr>
        <p:spPr>
          <a:xfrm>
            <a:off x="5206967" y="51966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CD085F7-149C-4B90-A762-151DD75274BE}"/>
              </a:ext>
            </a:extLst>
          </p:cNvPr>
          <p:cNvSpPr/>
          <p:nvPr/>
        </p:nvSpPr>
        <p:spPr>
          <a:xfrm>
            <a:off x="2350690" y="181857"/>
            <a:ext cx="800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4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389041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963C42F3-7CE6-4B1F-88EF-FF985AC82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91" y="5443508"/>
            <a:ext cx="3730718" cy="233715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51756A54-0B37-4143-B075-1AB9275B88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29" y="3272335"/>
            <a:ext cx="1333500" cy="23371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5E24BDF6-78CA-459C-A6C7-B9B84200DE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2" y="5140745"/>
            <a:ext cx="1420918" cy="233715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D01B2D99-6930-4114-9122-EEF9152A4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35" y="3941457"/>
            <a:ext cx="3741160" cy="233715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0BD97BE-4C8F-4161-8885-1E168AE90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56" y="3576101"/>
            <a:ext cx="3402916" cy="233715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1C8BBE7-2939-45FA-92E7-1DA3B3EDD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39" y="2224446"/>
            <a:ext cx="4445296" cy="233715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948228A-0E18-4905-9CFE-F5A92CD5B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82" y="1200670"/>
            <a:ext cx="4445296" cy="23371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12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/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7774" y="3371657"/>
            <a:ext cx="5122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Анализ расстояния точек до центра объекта позволяет определить его углы. 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2402" y="3894877"/>
            <a:ext cx="4219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Построение графика расстояний позволяет выявить углы, как точки с наибольшим удалением от центра, в отличие от точек на ребрах, имеющих меньшие расстояния.</a:t>
            </a: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" y="3371657"/>
            <a:ext cx="331770" cy="326743"/>
          </a:xfrm>
          <a:prstGeom prst="rect">
            <a:avLst/>
          </a:prstGeom>
        </p:spPr>
      </p:pic>
      <p:sp>
        <p:nvSpPr>
          <p:cNvPr id="65" name="Прямоугольник 64"/>
          <p:cNvSpPr/>
          <p:nvPr/>
        </p:nvSpPr>
        <p:spPr>
          <a:xfrm>
            <a:off x="416667" y="3990819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573916" y="4726346"/>
                <a:ext cx="38563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Построив график расстояния от номера точки </a:t>
                </a:r>
                <a14:m>
                  <m:oMath xmlns:m="http://schemas.openxmlformats.org/officeDocument/2006/math"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мы можем выделить количество точек, подозрительных на угловые</a:t>
                </a:r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6" y="4726346"/>
                <a:ext cx="3856350" cy="646331"/>
              </a:xfrm>
              <a:prstGeom prst="rect">
                <a:avLst/>
              </a:prstGeom>
              <a:blipFill>
                <a:blip r:embed="rId10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Прямоугольник 66"/>
          <p:cNvSpPr/>
          <p:nvPr/>
        </p:nvSpPr>
        <p:spPr>
          <a:xfrm>
            <a:off x="416667" y="481998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416667" y="545472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73915" y="5376130"/>
            <a:ext cx="3833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это заметно на графике расстояния от угла относительно центра:  угловым точкам, соответствуют на графике значения локальных экстремумов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5697100" y="2451348"/>
                <a:ext cx="40884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К</a:t>
                </a:r>
                <a:r>
                  <a:rPr lang="ru-RU" sz="1400" b="1" i="0" dirty="0">
                    <a:solidFill>
                      <a:srgbClr val="00206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оординаты точек облака: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u-RU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…, 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endParaRPr lang="en-US" sz="14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00" y="2451348"/>
                <a:ext cx="4088492" cy="307777"/>
              </a:xfrm>
              <a:prstGeom prst="rect">
                <a:avLst/>
              </a:prstGeom>
              <a:blipFill>
                <a:blip r:embed="rId11"/>
                <a:stretch>
                  <a:fillRect l="-448"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/>
              <p:cNvSpPr/>
              <p:nvPr/>
            </p:nvSpPr>
            <p:spPr>
              <a:xfrm>
                <a:off x="6245908" y="3549634"/>
                <a:ext cx="35305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Нормировка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к диапазону от 0 до 1</a:t>
                </a:r>
              </a:p>
            </p:txBody>
          </p:sp>
        </mc:Choice>
        <mc:Fallback xmlns="">
          <p:sp>
            <p:nvSpPr>
              <p:cNvPr id="75" name="Прямоугольник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08" y="3549634"/>
                <a:ext cx="3530582" cy="307777"/>
              </a:xfrm>
              <a:prstGeom prst="rect">
                <a:avLst/>
              </a:prstGeom>
              <a:blipFill>
                <a:blip r:embed="rId12"/>
                <a:stretch>
                  <a:fillRect l="-518" t="-1961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09105D6D-9C98-4312-A36A-27BD89492AAF}"/>
              </a:ext>
            </a:extLst>
          </p:cNvPr>
          <p:cNvSpPr/>
          <p:nvPr/>
        </p:nvSpPr>
        <p:spPr>
          <a:xfrm>
            <a:off x="5669711" y="1185746"/>
            <a:ext cx="4464039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29431373-6BA3-4DB2-BCC9-195D8EC1A256}"/>
              </a:ext>
            </a:extLst>
          </p:cNvPr>
          <p:cNvSpPr/>
          <p:nvPr/>
        </p:nvSpPr>
        <p:spPr>
          <a:xfrm>
            <a:off x="5669711" y="1428741"/>
            <a:ext cx="4464039" cy="68834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575CD4C2-C844-492E-806A-26975B684E17}"/>
              </a:ext>
            </a:extLst>
          </p:cNvPr>
          <p:cNvSpPr/>
          <p:nvPr/>
        </p:nvSpPr>
        <p:spPr>
          <a:xfrm>
            <a:off x="6183791" y="1130799"/>
            <a:ext cx="351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Вычисление центра многоугольника 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A7170C2-F63D-4EE1-AD36-BEBD493095A8}"/>
                  </a:ext>
                </a:extLst>
              </p:cNvPr>
              <p:cNvSpPr/>
              <p:nvPr/>
            </p:nvSpPr>
            <p:spPr>
              <a:xfrm>
                <a:off x="6182606" y="1507801"/>
                <a:ext cx="1532534" cy="483659"/>
              </a:xfrm>
              <a:prstGeom prst="rect">
                <a:avLst/>
              </a:prstGeom>
              <a:ln w="38100">
                <a:solidFill>
                  <a:srgbClr val="262F5B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ru-RU" sz="1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A7170C2-F63D-4EE1-AD36-BEBD49309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06" y="1507801"/>
                <a:ext cx="1532534" cy="4836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B4912E65-EB2E-44DA-9332-35F1CA10EB2A}"/>
                  </a:ext>
                </a:extLst>
              </p:cNvPr>
              <p:cNvSpPr/>
              <p:nvPr/>
            </p:nvSpPr>
            <p:spPr>
              <a:xfrm>
                <a:off x="8252497" y="1514929"/>
                <a:ext cx="1532535" cy="483659"/>
              </a:xfrm>
              <a:prstGeom prst="rect">
                <a:avLst/>
              </a:prstGeom>
              <a:ln w="38100">
                <a:solidFill>
                  <a:srgbClr val="262F5B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ru-RU" sz="1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B4912E65-EB2E-44DA-9332-35F1CA10E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97" y="1514929"/>
                <a:ext cx="1532535" cy="4836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95E85AB-6090-4B8B-8CFD-284B0120C9A4}"/>
              </a:ext>
            </a:extLst>
          </p:cNvPr>
          <p:cNvSpPr txBox="1"/>
          <p:nvPr/>
        </p:nvSpPr>
        <p:spPr>
          <a:xfrm>
            <a:off x="5909740" y="2186307"/>
            <a:ext cx="413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Вычисление вектора расстояний до центра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F0BEE6B-C982-418C-9B63-8BBC1D2FC22D}"/>
                  </a:ext>
                </a:extLst>
              </p:cNvPr>
              <p:cNvSpPr txBox="1"/>
              <p:nvPr/>
            </p:nvSpPr>
            <p:spPr>
              <a:xfrm>
                <a:off x="6306953" y="2801619"/>
                <a:ext cx="2957138" cy="312586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𝐢</m:t>
                          </m:r>
                        </m:sub>
                      </m:sSub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F0BEE6B-C982-418C-9B63-8BBC1D2F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3" y="2801619"/>
                <a:ext cx="2957138" cy="3125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7E6B2E30-7308-40EC-BE5B-9425F984462E}"/>
              </a:ext>
            </a:extLst>
          </p:cNvPr>
          <p:cNvSpPr/>
          <p:nvPr/>
        </p:nvSpPr>
        <p:spPr>
          <a:xfrm>
            <a:off x="5670796" y="2476503"/>
            <a:ext cx="4464039" cy="71824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D2D1EAAB-609F-4472-95FF-9DA9A8EB74F2}"/>
              </a:ext>
            </a:extLst>
          </p:cNvPr>
          <p:cNvSpPr/>
          <p:nvPr/>
        </p:nvSpPr>
        <p:spPr>
          <a:xfrm>
            <a:off x="5670796" y="2235851"/>
            <a:ext cx="4464039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15421E-B486-4D39-9134-87708C20B2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80147" y="1020610"/>
            <a:ext cx="7582958" cy="5572903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7C11A142-0DF9-4157-943A-3D91ED8393BC}"/>
              </a:ext>
            </a:extLst>
          </p:cNvPr>
          <p:cNvSpPr/>
          <p:nvPr/>
        </p:nvSpPr>
        <p:spPr>
          <a:xfrm>
            <a:off x="6269615" y="3584258"/>
            <a:ext cx="3402917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A738BB-F020-46E9-BF87-672E6AC62FFD}"/>
              </a:ext>
            </a:extLst>
          </p:cNvPr>
          <p:cNvSpPr txBox="1"/>
          <p:nvPr/>
        </p:nvSpPr>
        <p:spPr>
          <a:xfrm>
            <a:off x="6249772" y="3884483"/>
            <a:ext cx="413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Вычисление вектора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полярных углов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7A7A61-78BC-4192-BF23-3EA65A3AF7F5}"/>
                  </a:ext>
                </a:extLst>
              </p:cNvPr>
              <p:cNvSpPr txBox="1"/>
              <p:nvPr/>
            </p:nvSpPr>
            <p:spPr>
              <a:xfrm>
                <a:off x="6767665" y="4673353"/>
                <a:ext cx="2170259" cy="307777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𝐢</m:t>
                          </m:r>
                        </m:sub>
                      </m:sSub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np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arctan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2(</m:t>
                      </m:r>
                      <m:r>
                        <a:rPr lang="en-US" sz="1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7A7A61-78BC-4192-BF23-3EA65A3A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65" y="4673353"/>
                <a:ext cx="2170259" cy="307777"/>
              </a:xfrm>
              <a:prstGeom prst="rect">
                <a:avLst/>
              </a:prstGeom>
              <a:blipFill>
                <a:blip r:embed="rId19"/>
                <a:stretch>
                  <a:fillRect b="-3571"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755B86B-59B4-44B1-B99B-BA79FCE1F53F}"/>
                  </a:ext>
                </a:extLst>
              </p:cNvPr>
              <p:cNvSpPr txBox="1"/>
              <p:nvPr/>
            </p:nvSpPr>
            <p:spPr>
              <a:xfrm>
                <a:off x="6078449" y="4157163"/>
                <a:ext cx="1253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m:rPr>
                        <m:nor/>
                      </m:rPr>
                      <a:rPr lang="en-US" sz="1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</m:oMath>
                </a14:m>
                <a:r>
                  <a:rPr lang="en-US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m:rPr>
                        <m:nor/>
                      </m:rPr>
                      <a:rPr lang="en-US" sz="1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endParaRPr lang="ru-RU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755B86B-59B4-44B1-B99B-BA79FCE1F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49" y="4157163"/>
                <a:ext cx="1253113" cy="523220"/>
              </a:xfrm>
              <a:prstGeom prst="rect">
                <a:avLst/>
              </a:prstGeom>
              <a:blipFill>
                <a:blip r:embed="rId20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9CE5268E-B784-4910-8A28-520B68C60E12}"/>
              </a:ext>
            </a:extLst>
          </p:cNvPr>
          <p:cNvSpPr/>
          <p:nvPr/>
        </p:nvSpPr>
        <p:spPr>
          <a:xfrm>
            <a:off x="6087820" y="4166186"/>
            <a:ext cx="3741160" cy="87530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21CF4317-39CA-4176-BEF5-3B1194D8FA46}"/>
              </a:ext>
            </a:extLst>
          </p:cNvPr>
          <p:cNvSpPr/>
          <p:nvPr/>
        </p:nvSpPr>
        <p:spPr>
          <a:xfrm>
            <a:off x="6087821" y="3932488"/>
            <a:ext cx="3741160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Прямоугольник 101">
                <a:extLst>
                  <a:ext uri="{FF2B5EF4-FFF2-40B4-BE49-F238E27FC236}">
                    <a16:creationId xmlns:a16="http://schemas.microsoft.com/office/drawing/2014/main" id="{AF25E9E5-7855-4710-87B1-365D0554DCF0}"/>
                  </a:ext>
                </a:extLst>
              </p:cNvPr>
              <p:cNvSpPr/>
              <p:nvPr/>
            </p:nvSpPr>
            <p:spPr>
              <a:xfrm>
                <a:off x="6080300" y="5670825"/>
                <a:ext cx="2172197" cy="63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𝟏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1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1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𝐢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1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1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02" name="Прямоугольник 101">
                <a:extLst>
                  <a:ext uri="{FF2B5EF4-FFF2-40B4-BE49-F238E27FC236}">
                    <a16:creationId xmlns:a16="http://schemas.microsoft.com/office/drawing/2014/main" id="{AF25E9E5-7855-4710-87B1-365D0554D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300" y="5670825"/>
                <a:ext cx="2172197" cy="63799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1D635558-C378-4D7F-BFEB-3FE61B950A2A}"/>
                  </a:ext>
                </a:extLst>
              </p:cNvPr>
              <p:cNvSpPr/>
              <p:nvPr/>
            </p:nvSpPr>
            <p:spPr>
              <a:xfrm>
                <a:off x="7200190" y="3221347"/>
                <a:ext cx="13677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𝒊</m:t>
                    </m:r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ru-RU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1D635558-C378-4D7F-BFEB-3FE61B950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190" y="3221347"/>
                <a:ext cx="1367747" cy="307777"/>
              </a:xfrm>
              <a:prstGeom prst="rect">
                <a:avLst/>
              </a:prstGeom>
              <a:blipFill>
                <a:blip r:embed="rId22"/>
                <a:stretch>
                  <a:fillRect l="-1333" t="-1961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506FE318-1FD1-4AB3-9369-67F4F6B8D587}"/>
              </a:ext>
            </a:extLst>
          </p:cNvPr>
          <p:cNvSpPr/>
          <p:nvPr/>
        </p:nvSpPr>
        <p:spPr>
          <a:xfrm>
            <a:off x="7168529" y="3263270"/>
            <a:ext cx="1333500" cy="248801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8BB85FAF-DC44-45EB-9747-C4794BFC5BA9}"/>
                  </a:ext>
                </a:extLst>
              </p:cNvPr>
              <p:cNvSpPr/>
              <p:nvPr/>
            </p:nvSpPr>
            <p:spPr>
              <a:xfrm>
                <a:off x="7080815" y="5094135"/>
                <a:ext cx="14446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График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</m:e>
                      <m:sub>
                        <m:r>
                          <a:rPr lang="en-US" sz="1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8BB85FAF-DC44-45EB-9747-C4794BFC5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15" y="5094135"/>
                <a:ext cx="1444626" cy="307777"/>
              </a:xfrm>
              <a:prstGeom prst="rect">
                <a:avLst/>
              </a:prstGeom>
              <a:blipFill>
                <a:blip r:embed="rId23"/>
                <a:stretch>
                  <a:fillRect l="-1266" t="-4000" r="-422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6C368D34-9CCB-4174-8523-EF39C23CD518}"/>
              </a:ext>
            </a:extLst>
          </p:cNvPr>
          <p:cNvSpPr/>
          <p:nvPr/>
        </p:nvSpPr>
        <p:spPr>
          <a:xfrm>
            <a:off x="7104522" y="5128759"/>
            <a:ext cx="1420919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AD4F126-7C82-428D-90C7-85A8FEF8C0EB}"/>
              </a:ext>
            </a:extLst>
          </p:cNvPr>
          <p:cNvSpPr txBox="1"/>
          <p:nvPr/>
        </p:nvSpPr>
        <p:spPr>
          <a:xfrm>
            <a:off x="6820442" y="5413422"/>
            <a:ext cx="413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свертки</a:t>
            </a: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4A07A9DA-7195-44B7-9CE1-722DB127324B}"/>
              </a:ext>
            </a:extLst>
          </p:cNvPr>
          <p:cNvSpPr/>
          <p:nvPr/>
        </p:nvSpPr>
        <p:spPr>
          <a:xfrm>
            <a:off x="6078449" y="5453314"/>
            <a:ext cx="3741160" cy="86014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5030C626-D9E2-4F4A-9902-38BDAE8B6B87}"/>
              </a:ext>
            </a:extLst>
          </p:cNvPr>
          <p:cNvSpPr/>
          <p:nvPr/>
        </p:nvSpPr>
        <p:spPr>
          <a:xfrm>
            <a:off x="6078449" y="5453304"/>
            <a:ext cx="3741160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45937538-8994-4D47-A8EA-DD6FBD99FB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23" y="5344697"/>
            <a:ext cx="271739" cy="26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792B92C-1EDC-469D-863E-9A2C7589EC20}"/>
                  </a:ext>
                </a:extLst>
              </p:cNvPr>
              <p:cNvSpPr txBox="1"/>
              <p:nvPr/>
            </p:nvSpPr>
            <p:spPr>
              <a:xfrm>
                <a:off x="10124377" y="5276040"/>
                <a:ext cx="22295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ru-RU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отмасштабированный угол к диапазону от </a:t>
                </a:r>
                <a:b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 до 1024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792B92C-1EDC-469D-863E-9A2C7589E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377" y="5276040"/>
                <a:ext cx="2229547" cy="646331"/>
              </a:xfrm>
              <a:prstGeom prst="rect">
                <a:avLst/>
              </a:prstGeom>
              <a:blipFill>
                <a:blip r:embed="rId24"/>
                <a:stretch>
                  <a:fillRect l="-273" t="-935" b="-46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678EB90B-71C4-43AB-A772-58079A6C2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25" y="5943514"/>
            <a:ext cx="271739" cy="26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A87BC93-B860-425B-ABDB-D055A7D690A9}"/>
                  </a:ext>
                </a:extLst>
              </p:cNvPr>
              <p:cNvSpPr txBox="1"/>
              <p:nvPr/>
            </p:nvSpPr>
            <p:spPr>
              <a:xfrm>
                <a:off x="10117879" y="5937706"/>
                <a:ext cx="2229547" cy="287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Строим график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sz="12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acc>
                      <m:accPr>
                        <m:chr m:val="̃"/>
                        <m:ctrlP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A87BC93-B860-425B-ABDB-D055A7D6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879" y="5937706"/>
                <a:ext cx="2229547" cy="287643"/>
              </a:xfrm>
              <a:prstGeom prst="rect">
                <a:avLst/>
              </a:prstGeom>
              <a:blipFill>
                <a:blip r:embed="rId25"/>
                <a:stretch>
                  <a:fillRect l="-274" t="-4255" r="-1096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9AAD01-D7A6-4EC6-91D5-D323C74E11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93359" y="6675437"/>
            <a:ext cx="6563641" cy="5468113"/>
          </a:xfrm>
          <a:prstGeom prst="rect">
            <a:avLst/>
          </a:prstGeom>
        </p:spPr>
      </p:pic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29343D3A-2F8F-4D71-9637-752D7397C9E0}"/>
              </a:ext>
            </a:extLst>
          </p:cNvPr>
          <p:cNvSpPr/>
          <p:nvPr/>
        </p:nvSpPr>
        <p:spPr>
          <a:xfrm>
            <a:off x="3214156" y="369243"/>
            <a:ext cx="10575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800"/>
              </a:spcBef>
              <a:spcAft>
                <a:spcPts val="900"/>
              </a:spcAft>
            </a:pPr>
            <a:r>
              <a:rPr lang="ru-RU" sz="2400" b="1" kern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основе геометрических характеристик</a:t>
            </a: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AB07776A-5686-4FBC-89E6-26956136D1F7}"/>
              </a:ext>
            </a:extLst>
          </p:cNvPr>
          <p:cNvSpPr/>
          <p:nvPr/>
        </p:nvSpPr>
        <p:spPr>
          <a:xfrm>
            <a:off x="3730384" y="0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CDC8AEDF-131E-43DB-947D-DD7DC06B665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D4BA3459-4252-493F-B88B-91F924DFA546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3277A-ECA0-4A4D-8B05-DE894843A4AF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A9FADEFE-63B7-4CF4-81D5-0B3CAFD4659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E887DA4D-BDB0-43B9-9259-923B0C15E9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94CFFAEE-8589-47C2-9829-DA145E40F43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AEC27E68-8D49-44CF-97F0-10EEC2F8D4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4A3253AF-C1E7-4D0A-B524-170CB2B55CE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3FFA73E1-EBB2-44C4-9DD8-F584A815671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78" name="Рисунок 177">
            <a:extLst>
              <a:ext uri="{FF2B5EF4-FFF2-40B4-BE49-F238E27FC236}">
                <a16:creationId xmlns:a16="http://schemas.microsoft.com/office/drawing/2014/main" id="{0F7B8DA2-504C-498D-8D49-A52189F2045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2EA6D408-D0AA-412B-A314-5E9D6CB0D06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6F38A792-89FB-45FA-BDA9-885DB62FCEB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CD08B7FD-9336-430F-AFF6-171DD942D26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82" name="Рисунок 181">
            <a:extLst>
              <a:ext uri="{FF2B5EF4-FFF2-40B4-BE49-F238E27FC236}">
                <a16:creationId xmlns:a16="http://schemas.microsoft.com/office/drawing/2014/main" id="{4C2E7425-43C4-4C34-ABDD-5F5CE557383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3382A6FA-9CD6-4CC2-AD00-6B1CA9638A6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D08BC6A7-415B-4FD4-BF94-EA5DEDADC1F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5EA8AC93-C071-4770-98D6-D34F628CE30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23C697A0-1BE8-4F96-9653-21F55BDA180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D485301E-1B66-4290-89F1-DB7F76B93E2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56320F79-ED93-4EF6-AA57-989F5BA3324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9DBB7373-3F73-4CBC-8781-9C94A77FAAC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C3857047-8D25-413C-BA19-93E25070DBA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E58E3C51-E66F-43F6-8BE0-841E842EF06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33768D00-9B0C-4D8A-87CF-33D05DCAD79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A39C8E16-CA0E-4DC2-9B93-899940D956D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8AA6FC05-DA0A-446E-9B65-D27D3FBCAE2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95" name="Рисунок 194">
            <a:extLst>
              <a:ext uri="{FF2B5EF4-FFF2-40B4-BE49-F238E27FC236}">
                <a16:creationId xmlns:a16="http://schemas.microsoft.com/office/drawing/2014/main" id="{AFF43AC8-9974-440A-85B4-BF379F3687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96" name="Рисунок 195">
            <a:extLst>
              <a:ext uri="{FF2B5EF4-FFF2-40B4-BE49-F238E27FC236}">
                <a16:creationId xmlns:a16="http://schemas.microsoft.com/office/drawing/2014/main" id="{DFDB3D3D-205B-43B6-8F67-385E031105B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97" name="Рисунок 196">
            <a:extLst>
              <a:ext uri="{FF2B5EF4-FFF2-40B4-BE49-F238E27FC236}">
                <a16:creationId xmlns:a16="http://schemas.microsoft.com/office/drawing/2014/main" id="{A21F2003-F49E-49E6-851A-ADB5E7832A8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98" name="Рисунок 197">
            <a:extLst>
              <a:ext uri="{FF2B5EF4-FFF2-40B4-BE49-F238E27FC236}">
                <a16:creationId xmlns:a16="http://schemas.microsoft.com/office/drawing/2014/main" id="{59AA741F-0B53-4117-9F89-299A494F884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93327BD3-BCC4-4CD2-ACFC-E57B0D0CF75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200" name="Рисунок 199">
            <a:extLst>
              <a:ext uri="{FF2B5EF4-FFF2-40B4-BE49-F238E27FC236}">
                <a16:creationId xmlns:a16="http://schemas.microsoft.com/office/drawing/2014/main" id="{FB498223-C9F1-4D87-BA52-50E6554956B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8182C1A3-2BB8-4840-B1FE-18218B71145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E17CFE42-1D5D-436E-97F4-E7038E87FE2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A115790B-3F05-4C4D-AA70-8A9949FAD07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9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13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F0C69519-42E9-4911-B148-DF091D3E35F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3556" y="3364319"/>
            <a:ext cx="5514745" cy="276339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869841ED-C2B1-4972-8A82-4D00D85F5D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156260" y="1109044"/>
            <a:ext cx="2814192" cy="197441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D2EAE42-4590-4151-B2A5-E21CE3B52A1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824569" y="1118235"/>
            <a:ext cx="2804037" cy="1940851"/>
          </a:xfrm>
          <a:prstGeom prst="rect">
            <a:avLst/>
          </a:prstGeom>
        </p:spPr>
      </p:pic>
      <p:graphicFrame>
        <p:nvGraphicFramePr>
          <p:cNvPr id="50" name="Объект 49">
            <a:extLst>
              <a:ext uri="{FF2B5EF4-FFF2-40B4-BE49-F238E27FC236}">
                <a16:creationId xmlns:a16="http://schemas.microsoft.com/office/drawing/2014/main" id="{13DEC0BB-4B53-4F42-84D8-82B55F0332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65338"/>
              </p:ext>
            </p:extLst>
          </p:nvPr>
        </p:nvGraphicFramePr>
        <p:xfrm>
          <a:off x="1184944" y="3246346"/>
          <a:ext cx="3040182" cy="247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0" r:id="rId8" imgW="4050720" imgH="3276000" progId="">
                  <p:embed/>
                </p:oleObj>
              </mc:Choice>
              <mc:Fallback>
                <p:oleObj r:id="rId8" imgW="4050720" imgH="3276000" progId="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15C3243-B777-4864-9EEB-A726C6389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84944" y="3246346"/>
                        <a:ext cx="3040182" cy="2473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Овал 5">
            <a:extLst>
              <a:ext uri="{FF2B5EF4-FFF2-40B4-BE49-F238E27FC236}">
                <a16:creationId xmlns:a16="http://schemas.microsoft.com/office/drawing/2014/main" id="{5DE1AE42-0D63-46BA-9D69-9EC5DF622858}"/>
              </a:ext>
            </a:extLst>
          </p:cNvPr>
          <p:cNvSpPr/>
          <p:nvPr/>
        </p:nvSpPr>
        <p:spPr>
          <a:xfrm>
            <a:off x="9594032" y="1971232"/>
            <a:ext cx="2174269" cy="228600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A501126-7DFE-48BA-9D12-87113FEAEFA0}"/>
              </a:ext>
            </a:extLst>
          </p:cNvPr>
          <p:cNvSpPr/>
          <p:nvPr/>
        </p:nvSpPr>
        <p:spPr>
          <a:xfrm>
            <a:off x="9720783" y="1202630"/>
            <a:ext cx="1892930" cy="156994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3373E86B-C1F1-45BE-A321-7E7F3BB8E1DD}"/>
              </a:ext>
            </a:extLst>
          </p:cNvPr>
          <p:cNvSpPr/>
          <p:nvPr/>
        </p:nvSpPr>
        <p:spPr>
          <a:xfrm>
            <a:off x="7359972" y="3521233"/>
            <a:ext cx="3447728" cy="173837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22E70357-CD64-4AA2-9A6A-558442350171}"/>
              </a:ext>
            </a:extLst>
          </p:cNvPr>
          <p:cNvSpPr/>
          <p:nvPr/>
        </p:nvSpPr>
        <p:spPr>
          <a:xfrm>
            <a:off x="1283932" y="5753483"/>
            <a:ext cx="2922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генерированный квадрат»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E640D07-CD0C-4458-91F6-09CC453E3A21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E640D07-CD0C-4458-91F6-09CC453E3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67D5B61-1A54-4C62-90AB-A6F8ECF715F9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рис.9: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67D5B61-1A54-4C62-90AB-A6F8ECF71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4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5A5A478-165B-442B-810C-19DEBF0CF13C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рис.10: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5A5A478-165B-442B-810C-19DEBF0CF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1CE7F47B-B887-4F6E-8B7E-E8592D3FE70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B09E504-15A8-4BF1-BE14-BB12F16C64C1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78B1333-365D-4FA6-9CDD-B517B686F6C7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592DCCC-B1A9-406E-A67F-4823E1DDD5AA}"/>
              </a:ext>
            </a:extLst>
          </p:cNvPr>
          <p:cNvSpPr/>
          <p:nvPr/>
        </p:nvSpPr>
        <p:spPr>
          <a:xfrm>
            <a:off x="3981450" y="3310344"/>
            <a:ext cx="107950" cy="107950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E20323C-C598-4344-82D4-F8EEF6459384}"/>
              </a:ext>
            </a:extLst>
          </p:cNvPr>
          <p:cNvSpPr/>
          <p:nvPr/>
        </p:nvSpPr>
        <p:spPr>
          <a:xfrm>
            <a:off x="3981450" y="5358389"/>
            <a:ext cx="107950" cy="107950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95F3DC0-24D7-44B3-868B-BCE6811181B0}"/>
              </a:ext>
            </a:extLst>
          </p:cNvPr>
          <p:cNvSpPr/>
          <p:nvPr/>
        </p:nvSpPr>
        <p:spPr>
          <a:xfrm>
            <a:off x="1463675" y="5358772"/>
            <a:ext cx="107950" cy="107950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735EB7E5-6B25-4B96-8D21-69413B8B833C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26AD3B-DE61-43BA-9055-66A80784E02F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0AAB89C4-F0DF-4DE1-8D77-AFB92F30AFD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E9D0137E-EE9D-4AB5-9FFB-63CDC483818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9C4C3D05-47E4-4942-9A70-B7C9388678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A310CBE6-19EB-4FAF-ADC8-732BE55FCAA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3C133E79-5D88-4F3F-9DAE-CE829BCF08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E438E758-1F79-4D7F-B290-77597F932F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F810FA34-3D7C-42CB-AD9C-B58606772E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37C87117-5080-4548-B876-605C8596B30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EF6D8C05-D54C-478A-AA3F-A58C1A827E9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335977BF-669F-436B-A2CF-6A964CA44B1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5C6C9012-A51A-4BAF-BE5A-C581E31198C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F86BDCB1-8E44-4747-83B6-66139140DE6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9138989D-F09C-49D2-AE63-139E26F4F69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60CE6008-58BA-4FF6-83E5-979D6D4CAB4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332FD1BD-9338-4BE4-A984-D5683E0AA1B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379D4DF5-E589-4D0A-895F-44F7DB19C05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7EBA1AEF-882F-464B-A4AC-6691A9D0C1E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BBB161CD-EE95-487D-B6BF-0F655F7FD4D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74A17E48-7443-47FD-956A-E5602AA92D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A1192880-4694-4ADF-82CB-0E88830417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70B09B87-529C-43A0-B557-816107681F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67F44C5D-8255-4BF9-A95B-1DB733693E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94D53C46-84A3-4815-A3F5-955DD6B6FB9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59095540-6947-43E8-A347-6F95139288B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AA4EF5F9-89E7-412C-8240-2CA74109BB3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CDE4F1B7-A4FA-41F6-8E73-9126D4B0AB4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ACE36D08-12FF-4C78-94F9-67A8089B5CB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A9124B12-11C0-4483-8EF7-03FF7D0438F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F1D4ACD-F39E-4380-93B0-087ACCC82C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63484B91-EC0D-4731-819F-BD1037709D2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5F6D5BBF-D4C7-43AC-ABB3-83417C6399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A327968-7DCA-4F5E-8361-E12356DB1E2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3D71CDF7-DB79-48AB-9D02-0F1FA6CE51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14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0B93743-3A87-454E-91CB-6BDFEABA2DAE}"/>
              </a:ext>
            </a:extLst>
          </p:cNvPr>
          <p:cNvPicPr/>
          <p:nvPr/>
        </p:nvPicPr>
        <p:blipFill rotWithShape="1">
          <a:blip r:embed="rId5"/>
          <a:srcRect t="1202"/>
          <a:stretch/>
        </p:blipFill>
        <p:spPr bwMode="auto">
          <a:xfrm>
            <a:off x="1183477" y="3254814"/>
            <a:ext cx="3039349" cy="2515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F13044B2-6C19-436A-A158-97C0FEB1637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29857" y="1105134"/>
            <a:ext cx="2804037" cy="197073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D790B427-625C-4DB8-B912-658B34CC5A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150969" y="1085457"/>
            <a:ext cx="2804037" cy="1990414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384237B-DB99-4EF1-AD61-A675C77A673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60194" y="3358991"/>
            <a:ext cx="5508107" cy="276339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4C9590A-C0D1-4C8C-B8F7-A175C1F58080}"/>
              </a:ext>
            </a:extLst>
          </p:cNvPr>
          <p:cNvSpPr/>
          <p:nvPr/>
        </p:nvSpPr>
        <p:spPr>
          <a:xfrm>
            <a:off x="1208087" y="5753483"/>
            <a:ext cx="33797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рис.11: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генерированный пятиугольник»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74992DDA-C79E-48B4-877D-97D8807F6550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рис.12: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74992DDA-C79E-48B4-877D-97D8807F6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C34A5E37-B1ED-494B-B87A-5CF8C639D37F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рис.13: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C34A5E37-B1ED-494B-B87A-5CF8C639D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5ED9A93-5C93-4E3D-A431-C708458DE0A7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рис.14: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5ED9A93-5C93-4E3D-A431-C708458D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вал 2">
            <a:extLst>
              <a:ext uri="{FF2B5EF4-FFF2-40B4-BE49-F238E27FC236}">
                <a16:creationId xmlns:a16="http://schemas.microsoft.com/office/drawing/2014/main" id="{34297B39-EEFB-453D-9A4D-4455FC8B8B8B}"/>
              </a:ext>
            </a:extLst>
          </p:cNvPr>
          <p:cNvSpPr/>
          <p:nvPr/>
        </p:nvSpPr>
        <p:spPr>
          <a:xfrm>
            <a:off x="3072798" y="3386494"/>
            <a:ext cx="99027" cy="8501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51D95914-2655-42E8-B2C1-24F1CCFF5EFA}"/>
              </a:ext>
            </a:extLst>
          </p:cNvPr>
          <p:cNvSpPr/>
          <p:nvPr/>
        </p:nvSpPr>
        <p:spPr>
          <a:xfrm>
            <a:off x="1632142" y="3779474"/>
            <a:ext cx="99027" cy="8501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91D0DC4-F2C4-4018-B332-A28EB121AC82}"/>
              </a:ext>
            </a:extLst>
          </p:cNvPr>
          <p:cNvSpPr/>
          <p:nvPr/>
        </p:nvSpPr>
        <p:spPr>
          <a:xfrm>
            <a:off x="3968148" y="4404723"/>
            <a:ext cx="99027" cy="8501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8C930-25B6-4766-A22C-51079E7110A1}"/>
              </a:ext>
            </a:extLst>
          </p:cNvPr>
          <p:cNvSpPr/>
          <p:nvPr/>
        </p:nvSpPr>
        <p:spPr>
          <a:xfrm>
            <a:off x="1632142" y="5043223"/>
            <a:ext cx="99027" cy="8501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58E52DA-AAF9-4108-8067-CD1BE9EC0245}"/>
              </a:ext>
            </a:extLst>
          </p:cNvPr>
          <p:cNvSpPr/>
          <p:nvPr/>
        </p:nvSpPr>
        <p:spPr>
          <a:xfrm>
            <a:off x="3072798" y="5435032"/>
            <a:ext cx="99027" cy="8501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BA09417B-7B39-40C5-9BB7-9882E75C8B8E}"/>
              </a:ext>
            </a:extLst>
          </p:cNvPr>
          <p:cNvSpPr/>
          <p:nvPr/>
        </p:nvSpPr>
        <p:spPr>
          <a:xfrm>
            <a:off x="7484875" y="3529807"/>
            <a:ext cx="3804980" cy="173837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6893BA4-2777-498E-8EC4-01ECD605D260}"/>
              </a:ext>
            </a:extLst>
          </p:cNvPr>
          <p:cNvSpPr/>
          <p:nvPr/>
        </p:nvSpPr>
        <p:spPr>
          <a:xfrm>
            <a:off x="9706290" y="1228725"/>
            <a:ext cx="2123760" cy="119063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67A8648A-317E-49FD-8A46-8B8A6E64272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C1CADC5-5DA1-4EFD-9212-37CFD1587184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A15C1-8591-4363-B930-1F263CC45406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7634DE54-6042-4108-96C5-81AEC468900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8F3C8E70-5421-4D54-A14E-D356EC4E65C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87E5AA3B-AB1B-4B7C-A07E-9EF1697777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D3F944EE-72E2-4898-B60E-860012CDBD7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60331453-AFEE-43F0-B9FA-CDF868B5273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6F6B9EFA-395E-463C-8330-43871E427F2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56388E5F-AC10-48F7-A671-177646FBAB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8FB71347-85E7-42C7-8034-95C7DD31EA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3E0A1C28-2386-452B-815A-C21C44DC83D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5F138075-3A23-432A-BB95-84BD91F7727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B44C58EC-7EFE-4E31-B0DF-95328F05A1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20D1B0A1-98D4-4706-8451-B48F406EE87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5401A16B-0224-4E0B-83D8-3ECC28B7C01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6EF88CBB-9846-4EA5-85FA-42514C75534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3A437CA-E753-4481-8DB8-34E8045382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4E312AE6-EEBB-46C4-8939-FF47E44CEE3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6058C62A-7E58-4B6B-A23D-2D2025FAF3B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33A35353-E5CF-4018-8A56-0BF8300B095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77AAB3AF-705F-4494-AE9C-68CCFBAF67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54EDC10E-6C81-41D3-A4AD-E1A34688AC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C5365078-86BF-4245-841E-16658A4D492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60909DF5-F2B2-4EE5-BE18-B035F07B8C3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29E00623-ECDD-43F1-A193-089199191EF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166F8C20-FC69-4251-A8E8-B157C74EF4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77EA635E-EC8C-4834-AA8E-500277BC629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BD752D81-EECF-48F5-99AC-CD65150EC4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96271684-6024-4F7D-8F12-898B0D532E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2D95407E-5A88-4104-BAA7-A794A51D0E7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D0733A91-3CF2-4547-87F0-80083A1DBE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5F61F6A0-B0DA-493F-BA2B-84D7DF54F45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79580955-55D8-4576-A658-E96FA49268C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4254755E-87BF-4D43-9E58-B9658E82967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ED012A21-0D5E-4699-B199-3C62086981B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B3488869-F29D-4BFE-B602-79FFC4E5E87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88" y="6683356"/>
            <a:ext cx="156910" cy="89330"/>
          </a:xfrm>
          <a:prstGeom prst="rect">
            <a:avLst/>
          </a:prstGeom>
        </p:spPr>
      </p:pic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72913856-5F21-43C0-B429-C395CF35F812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B57F56F2-A871-4ADE-AE12-251410776D80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218570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15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5928554-896E-4753-85B1-A875695F32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83477" y="3254813"/>
            <a:ext cx="3039349" cy="2515118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6781B78-3BE4-43FE-811B-3DA8EA250FF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26716" y="1105134"/>
            <a:ext cx="2804037" cy="1970737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35D5E89-F69A-40AE-AB04-22BD60F99C3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153320" y="1084739"/>
            <a:ext cx="2801686" cy="199041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7A459F2-67AB-497E-B7AF-5A61C1EE9B0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65160" y="3371276"/>
            <a:ext cx="5503141" cy="2776719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CC40895E-0269-4CD5-9A6F-7AB0546B499B}"/>
              </a:ext>
            </a:extLst>
          </p:cNvPr>
          <p:cNvSpPr/>
          <p:nvPr/>
        </p:nvSpPr>
        <p:spPr>
          <a:xfrm>
            <a:off x="1233452" y="5753483"/>
            <a:ext cx="31897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рис.15: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генерированная окружность»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941478A-53C5-42C7-B73C-DE5338B2A26D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рис.16: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941478A-53C5-42C7-B73C-DE5338B2A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0F4E954-CA39-40DF-9999-8036AEED3639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рис.17: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0F4E954-CA39-40DF-9999-8036AEED3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B0D3E81D-CC55-4DB5-BA5B-ED197446C662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рис.18: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B0D3E81D-CC55-4DB5-BA5B-ED197446C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D8106F18-0893-4B13-B242-1E923D272395}"/>
              </a:ext>
            </a:extLst>
          </p:cNvPr>
          <p:cNvSpPr/>
          <p:nvPr/>
        </p:nvSpPr>
        <p:spPr>
          <a:xfrm>
            <a:off x="8318031" y="3929063"/>
            <a:ext cx="195263" cy="156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85F55EC3-8DF1-43E9-AF1C-ECE69559E594}"/>
              </a:ext>
            </a:extLst>
          </p:cNvPr>
          <p:cNvSpPr/>
          <p:nvPr/>
        </p:nvSpPr>
        <p:spPr>
          <a:xfrm>
            <a:off x="9662343" y="3616726"/>
            <a:ext cx="195263" cy="156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E0EBA7E-ECEB-48A6-897A-7F8BB5003D5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54044423-22B2-451B-9E26-E928A4047050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F7CF52-A9D9-4F6B-9027-20970F48BD4C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9D554447-3809-49EE-8A77-DAE318F73B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15473261-D028-4D45-B6FC-23BC04CAD70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3B0A2D43-D4AA-4CF8-B2D2-60E4A26131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D3325A49-93CC-4970-9D54-6E1680D13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1F51FF97-17D3-4E72-B1FD-FC8FDFBB28D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C9971693-776E-4937-9659-BD3ACAB9198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49E6C984-A4B7-40E9-AD21-3365CD07E65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5541E747-17BB-4052-8D52-90CE21E9CBC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5D5D479E-DAF7-46F8-9BFE-FBD1B88024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74B4BEB4-72E6-4C45-8905-7F6E6A4DAC8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3DD5F1B6-9621-4764-AA43-AB4E8269683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F11DB512-642E-4DA5-95A1-00D12321A46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8D243C53-CA49-4D24-B104-9868BD63D9A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1C7FFF8E-3D88-41D2-9222-1B3355D283C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43A34081-A988-497A-857E-E68194B18BF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FD5FBF5C-030D-4BD0-83DB-92D10CBD78C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791FC785-D9E3-4265-BA13-1530CB46D87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881B6EAD-8487-49ED-9460-C8847C508C6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C1147BF8-BC81-40FD-AB83-F017E1DCD4A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68E48B21-83C1-4539-A3B3-65C1C4B4BBF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4DC8C3DF-8BBC-4496-BAF7-F36D0191EF0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63F07CC8-F445-467F-BA07-34513C13C8D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79D64F42-F1FC-40F2-AB8E-9703DF623B4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B2DF80F7-841F-42AD-A59C-6929BDD25F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2F0611F1-37F4-40E8-BB52-7C7BED230E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689443D9-6255-4AF1-B4B7-1566E54014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267CE2EF-F15A-4D22-91FB-2F3229B288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7963454B-4D75-461D-9CC1-AA32D5F95F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95D70CA9-EBC3-4BDE-B552-211C06C33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AFE920AF-1393-4FF8-A3DB-3250345274C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EDA564BA-0DB7-4EEF-8A75-874FC61497A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4CDD4FB8-EAB7-4EA3-B6AB-82E928632B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EF782316-7B51-4C43-87CC-317E8A98933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5E770504-10BA-466F-B8D8-3CBC843480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726DC5E5-5D9E-4AA0-9282-8768D79BF64B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DEAF5A-639E-4462-B4C5-EE0258026296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311256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97416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16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413E96F-413F-4CE7-A271-CCD9235F2E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83477" y="3242951"/>
            <a:ext cx="3039349" cy="2515118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92CB44C7-D774-40B6-B108-E0E41AB0528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42553" y="1111623"/>
            <a:ext cx="2788199" cy="196353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4109101E-95BA-4A66-83AC-9326460EE94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161046" y="1074860"/>
            <a:ext cx="2793960" cy="1990415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09C9D04-98E9-49A9-9CF8-F355E833BB2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55649" y="3364897"/>
            <a:ext cx="5512651" cy="2774143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09A8AAA-2201-4BA4-8A6C-65469D9D2D8C}"/>
              </a:ext>
            </a:extLst>
          </p:cNvPr>
          <p:cNvSpPr/>
          <p:nvPr/>
        </p:nvSpPr>
        <p:spPr>
          <a:xfrm>
            <a:off x="1262950" y="5758069"/>
            <a:ext cx="2922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рис.19: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«квадрат из облака точек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6AF37A78-597E-4FB0-A396-79A2E2AD8DC1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рис.20: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6AF37A78-597E-4FB0-A396-79A2E2AD8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8C3A34BE-3D8F-4660-9A38-3B075EB167EB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рис.21: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8C3A34BE-3D8F-4660-9A38-3B075EB16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35D691E-9AE1-4115-B556-13FCA23BB4B8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рис.22: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35D691E-9AE1-4115-B556-13FCA23BB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CBA1E4B-FC57-46F0-847B-D0D618425FF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AE276AF-A9D9-4C1E-82F6-34BD7786118A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1F41DE-EA0F-4AFA-B269-CA0ECE155D5E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E0E5DF23-A208-46EB-89C9-DBBB57B7741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A292E0A0-C317-4BB8-B30E-E786595F99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59BE3269-56A5-4C0E-91F8-EE7BCD93B67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E3C874CB-8D5B-4C45-80F2-105DDD8E3A5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AEAE12E6-2AA6-4FD4-9627-1DC870567BD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4619A275-2F5A-48DB-B778-D2B3147CCA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1032C14D-EB57-4F26-8FBA-C962435062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91D0539A-179A-4465-AB1A-C75007E258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A2795C24-C1B3-40D2-B767-819B59C945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898FC9E3-CCF2-4E0D-8347-BC4C4A3C00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3D49FD8B-DC86-465A-9FD5-2F07D5125F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7D3EE1BC-DEA5-42F9-BE9D-93CCC3E065D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EC324E71-CE58-4A5C-BE53-5CC811E310F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727364FB-E7B3-42CF-BA79-266908EA64A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3E55108A-44D4-44C9-985B-BE8DA015F45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D9A2A81F-684E-43A2-9B7E-7D45698CCF8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0EEDDC25-4DE5-4B2F-9205-6F16750F49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804C26E4-5559-4E76-AD1E-792F9BE4387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72B25761-9B16-408F-A0B1-D3CAFB78239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84985780-A902-4B3F-AFEE-FC77CD0822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3754034D-486A-4C48-8CF3-F04EF2C9E35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CE6186D9-337F-469C-A682-22CA1E88B1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218EE0DF-117C-4CF7-9D20-ADFE8A60593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65FB88CA-11F1-44CD-8768-CD7B75F805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C8B0FC40-2195-4A95-B407-ED633CB600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0CAA3165-3B8C-4EEE-B34A-ED369086C1D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9036CBF1-EA6F-49D7-9B48-49C20B91C5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B48FC08A-EF17-4DA3-97B8-23FBEA9D40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C8106D39-DED0-4AB2-A4FF-E0635D255A7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1750144F-122C-4F5B-9C16-0538E21C55B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75480211-4C51-4973-B2D2-A9AA27CB5F4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56436DD4-D11C-4368-95E4-9255A7480E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106F5F91-4F56-49C2-B596-666947D4F0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8744C162-D971-4A5B-B2D4-596D790DD5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FDA89D8-17E0-4F1E-8D0B-DCFD53C2D14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30EA2D3F-EBEF-4807-9A45-8C5F866976CC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7EDD8D17-A893-4126-B17D-343170D43EA9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403319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17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413E96F-413F-4CE7-A271-CCD9235F2E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959" y="3197424"/>
            <a:ext cx="2647559" cy="229283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42734A8-A162-4C86-A52C-E368FB04B61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90527" y="3202843"/>
            <a:ext cx="2647559" cy="229769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F69643CB-A69D-46A7-9B23-28AE70917D6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833939" y="1111624"/>
            <a:ext cx="2788199" cy="196353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A9E982F-817F-427A-8F79-7B1C313E08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60" y="1083421"/>
            <a:ext cx="2798746" cy="199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030BAF33-3ABC-4844-AB80-A6FED076143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49" y="3374969"/>
            <a:ext cx="5512651" cy="27640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5F0DC776-3A0B-48F4-93D8-AD3CFFBE6C92}"/>
              </a:ext>
            </a:extLst>
          </p:cNvPr>
          <p:cNvSpPr/>
          <p:nvPr/>
        </p:nvSpPr>
        <p:spPr>
          <a:xfrm>
            <a:off x="815682" y="5478517"/>
            <a:ext cx="4622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рис.23: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«квадрат из облака точек после предобработки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FA5EBB9-E576-48BA-B1EB-FB6524A8B317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рис.24: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FA5EBB9-E576-48BA-B1EB-FB6524A8B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E582F7E-EB4A-4DD2-8199-2F950F446763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рис.25: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E582F7E-EB4A-4DD2-8199-2F950F446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4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5BD53259-EB0E-421E-A6FB-16E2EFC6173B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рис.26: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5BD53259-EB0E-421E-A6FB-16E2EFC61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217A772-5038-446F-9764-30AD467757C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DFAFE02-2992-447D-8AFD-751A17EC4DBB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34DC6B-693F-46BF-96E5-9507241AC91B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1D998933-7EDC-425B-9D7D-0234C6A130C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8B13D83D-7599-48DF-B3B2-7CEEE5CD0FC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9FA12974-4E0F-4496-8FA4-1EEAF88F4C4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BB40D8E6-67FD-41A9-BE0A-A3F79EADE38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6D6B7BC8-FF3A-4592-9BF1-A8A9C47B243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FE552EF9-34F9-469E-BD4E-EDA2175842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73EB0C90-113D-4B01-89B0-FC359952E2F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0F709644-EE1C-42B3-821C-7382E0AB4D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AC350B53-1204-4913-AB8F-4260D9BA563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B9762690-8481-4529-9B80-400FB36C924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44E822AD-4073-4942-B013-625E5323214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86CFC929-6A5D-45E9-995F-11185DD3E7A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DE0619E8-1D25-495D-9E38-7D68C01C43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F49F6D8B-3421-41A0-8FBC-D90E5DCA8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DC9CA3C5-5261-4EE6-99FC-0E775533CA4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A9319287-0F79-4F15-8032-50E2B180E37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735A865C-9E3A-4808-B33A-CBAAB7DE451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35E28C17-26E4-417B-8F1F-805075636FC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69B2B61F-64A4-439C-9262-34D2D9A3453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31F25A3F-EF07-49BF-A8A5-FB54608204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E1D4EF8F-70A1-4BCE-B095-3BC9E4322ED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856D8093-6561-4A67-93C3-5A6EECD77DD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66369A1-0315-46D8-93CF-B0B3E6D82A4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67CC1A30-E534-4897-AEE4-FED069CFFF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720E659C-79C7-4E0F-B4C5-DF157C45737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0BD43B9C-7A05-4224-915E-F62665AA67E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DF7F42D7-E47C-44CC-A69E-FA4CCE9A60A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564210E2-8432-406A-80C8-B96E3D6005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9F591232-B529-4B5D-8AE4-A4AB7277AC0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36C03EF9-9FF9-4D56-805B-DA87E55AC2F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89BB422F-B023-474C-A42C-8CBC2966439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5711DC6F-A727-48ED-9A7A-CCD0F5D8F61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0D4F3373-D7B2-4EE2-9AB6-90D9465E00B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0D73AA70-D218-4AE7-919A-79AE46AACF9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2261F096-2B85-4DA4-AB91-DEF90DC4AFB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18E42ABD-EB34-420F-A56D-61B8538D254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50CBEBD1-A239-4892-A25C-3477F4DA304A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E4E6932-5B5B-4169-90F9-89A964F0B375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98711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18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CDC22-E113-4382-9DDB-FBA22D7BAC03}"/>
              </a:ext>
            </a:extLst>
          </p:cNvPr>
          <p:cNvSpPr txBox="1"/>
          <p:nvPr/>
        </p:nvSpPr>
        <p:spPr>
          <a:xfrm>
            <a:off x="236994" y="108806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EA0268CE-E2E7-4FA0-8784-3DE25AC799C3}"/>
              </a:ext>
            </a:extLst>
          </p:cNvPr>
          <p:cNvSpPr/>
          <p:nvPr/>
        </p:nvSpPr>
        <p:spPr>
          <a:xfrm>
            <a:off x="320273" y="1549734"/>
            <a:ext cx="4945966" cy="12403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3AF55FEB-E287-4D0B-A752-AB3BCDCA34FF}"/>
              </a:ext>
            </a:extLst>
          </p:cNvPr>
          <p:cNvSpPr/>
          <p:nvPr/>
        </p:nvSpPr>
        <p:spPr>
          <a:xfrm>
            <a:off x="416667" y="165195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D1B119-DD2D-41B3-A20D-6FA9964E639F}"/>
              </a:ext>
            </a:extLst>
          </p:cNvPr>
          <p:cNvSpPr/>
          <p:nvPr/>
        </p:nvSpPr>
        <p:spPr>
          <a:xfrm>
            <a:off x="529716" y="1551421"/>
            <a:ext cx="4736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классификации необходимо применить метод, основанный на анализе пространственных характеристик</a:t>
            </a:r>
            <a:endParaRPr lang="ru-RU" sz="1400" dirty="0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BEB96CEE-5AFA-4D26-BC9D-95C4D8877D6D}"/>
              </a:ext>
            </a:extLst>
          </p:cNvPr>
          <p:cNvSpPr/>
          <p:nvPr/>
        </p:nvSpPr>
        <p:spPr>
          <a:xfrm>
            <a:off x="522681" y="2266827"/>
            <a:ext cx="4666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операции свертки для извлечения характеристик</a:t>
            </a:r>
            <a:endParaRPr lang="ru-RU" sz="1400" dirty="0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CF0B6CE-CB0E-476E-85AA-1AE0AB5D83B1}"/>
              </a:ext>
            </a:extLst>
          </p:cNvPr>
          <p:cNvSpPr/>
          <p:nvPr/>
        </p:nvSpPr>
        <p:spPr>
          <a:xfrm>
            <a:off x="416667" y="235123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33DEE77-4AC4-434F-AAD0-E7C9F9C377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90527" y="3211763"/>
            <a:ext cx="2647559" cy="229769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5F182A3-2DE5-42AE-96A3-5A8E77167DD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379" y="3197424"/>
            <a:ext cx="2643138" cy="229283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C7259FE-F354-4E38-8200-83226CDE8D8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818561" y="1111625"/>
            <a:ext cx="2788199" cy="196353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D81F226-DE38-4130-8B92-017F82F2523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166808" y="1100139"/>
            <a:ext cx="2788198" cy="196353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C8AFF77E-0EF0-4FED-8B1E-F198074EA6F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259972" y="3375829"/>
            <a:ext cx="5447766" cy="2763212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EBE82FE5-D3C2-4BF7-A2D6-2B279E1738C7}"/>
              </a:ext>
            </a:extLst>
          </p:cNvPr>
          <p:cNvSpPr/>
          <p:nvPr/>
        </p:nvSpPr>
        <p:spPr>
          <a:xfrm>
            <a:off x="815682" y="5478517"/>
            <a:ext cx="4622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>
                <a:latin typeface="Arial" panose="020B0604020202020204" pitchFamily="34" charset="0"/>
                <a:cs typeface="Arial" panose="020B0604020202020204" pitchFamily="34" charset="0"/>
              </a:rPr>
              <a:t>рис.27: </a:t>
            </a:r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Пример «окружность из облака точек после предобработки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4490769D-32AA-4C30-9491-05D53AB1148B}"/>
                  </a:ext>
                </a:extLst>
              </p:cNvPr>
              <p:cNvSpPr/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рис.28: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4490769D-32AA-4C30-9491-05D53AB11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67" y="3075153"/>
                <a:ext cx="2922953" cy="246221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105FCDD-12EC-46D6-BA97-3363E06ABF8F}"/>
                  </a:ext>
                </a:extLst>
              </p:cNvPr>
              <p:cNvSpPr/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рис.29: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105FCDD-12EC-46D6-BA97-3363E06AB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11" y="3064232"/>
                <a:ext cx="2922953" cy="246221"/>
              </a:xfrm>
              <a:prstGeom prst="rect">
                <a:avLst/>
              </a:prstGeom>
              <a:blipFill>
                <a:blip r:embed="rId14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4A3CE1EE-DCCF-400B-9097-3D9685036389}"/>
                  </a:ext>
                </a:extLst>
              </p:cNvPr>
              <p:cNvSpPr/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рис.30:</a:t>
                </a: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График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000" b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acc>
                    <m:acc>
                      <m:accPr>
                        <m:chr m:val="̃"/>
                        <m:ctrlPr>
                          <a:rPr lang="en-US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4A3CE1EE-DCCF-400B-9097-3D9685036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63" y="6111419"/>
                <a:ext cx="2922953" cy="254109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>
            <a:extLst>
              <a:ext uri="{FF2B5EF4-FFF2-40B4-BE49-F238E27FC236}">
                <a16:creationId xmlns:a16="http://schemas.microsoft.com/office/drawing/2014/main" id="{36EBA68D-1D43-4D41-9676-E73861276A05}"/>
              </a:ext>
            </a:extLst>
          </p:cNvPr>
          <p:cNvSpPr/>
          <p:nvPr/>
        </p:nvSpPr>
        <p:spPr>
          <a:xfrm>
            <a:off x="8415663" y="3555376"/>
            <a:ext cx="195263" cy="156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DAC71650-593A-444C-83DD-8C2836BC97CD}"/>
              </a:ext>
            </a:extLst>
          </p:cNvPr>
          <p:cNvSpPr/>
          <p:nvPr/>
        </p:nvSpPr>
        <p:spPr>
          <a:xfrm>
            <a:off x="9873870" y="4823506"/>
            <a:ext cx="195263" cy="156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84A291BF-FC9C-489E-ABE7-E7169DA88C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42CEDE4-D78E-4EAA-8FBE-7C12A81252CA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7E9065-B1BD-443C-9A3D-784463AF464C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F9144712-FB1F-428D-A34B-3635EBBD789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7E556234-4BAF-493A-A99C-36A5DB8D33B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2CCABF45-854D-4A0A-B8DC-70E2A86809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79882794-0F58-4044-B955-A570441EAB0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4DCF7F8C-EFA0-4744-978A-C2E8AE121A0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774E06F8-8CCB-498B-AACD-D9EC962B4E7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34974749-61E4-4283-9F9F-C6A3E1B57C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20D312AB-E442-4027-B984-72F3232B898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B4B8CBB0-2318-47B3-9778-DB74B01A6E0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EA751CC2-B964-419D-A7AD-71E26704AC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8D709E6B-E745-414B-99BE-DDDB9439345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827CDD9B-4ACC-46AB-984F-0714A58F7F6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48B67926-4E7D-4AB0-A439-A4FC0E19A5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BE2ABF00-D5EA-46E2-9861-DAAB1B5B837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03DD272E-2F64-4CA7-8AC4-F87E70E007C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2B53DC20-73D4-47CB-816F-A3F4D55D4CB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80C7336D-5158-469C-B9AD-A099742E3B3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B1D6BCE1-9BB9-4389-B1BE-AD7586155C1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26EF032-CB3F-4CB3-B68F-A9C88C46687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95AC05B5-D744-4C4F-9D81-DBF282AAE7C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F008CD2E-F1BC-4EAC-A8B9-8DE70DCDADA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749BE913-3359-449B-B7BA-478A14364C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EDA5B3C8-414D-43E1-B67B-627E4FC556C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23351583-C29A-498F-B3B0-3D46EDFE605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00023770-1240-4913-93DE-0B44C62FB7B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DCB44B06-19E0-418A-8BCA-DC9B8794AF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5CEE3B95-7AAF-40F3-81D2-7F1C8CD0C51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9E5919FE-AA2B-42DC-8B57-BF673CBC09E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DC63CB34-F18C-4702-9CF2-18CAAB17DBF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8AFE0B23-6DEF-4F0B-AE03-BA6F37401E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0FA78F52-D41E-4FDE-8B9B-9FC8CCBBB5B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BB67E2B1-55B5-477A-973B-51EF9B985E1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DD06FD84-005E-432B-A18C-8F6D6FA5760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29B0AAD0-59B6-4C4E-847B-0FDDA53368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78" name="Рисунок 177">
            <a:extLst>
              <a:ext uri="{FF2B5EF4-FFF2-40B4-BE49-F238E27FC236}">
                <a16:creationId xmlns:a16="http://schemas.microsoft.com/office/drawing/2014/main" id="{7FB16EB2-A09D-4CC5-B721-1996F9F52CE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F874DF54-E09C-481B-8E1E-E536B444AA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395BB736-1476-43BB-9B0D-0B32073C03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FE35B87E-63EF-457A-95DE-B95519E9B863}"/>
              </a:ext>
            </a:extLst>
          </p:cNvPr>
          <p:cNvSpPr/>
          <p:nvPr/>
        </p:nvSpPr>
        <p:spPr>
          <a:xfrm>
            <a:off x="3724162" y="115669"/>
            <a:ext cx="4904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00FB7930-894A-471E-BDCD-0493F481759A}"/>
              </a:ext>
            </a:extLst>
          </p:cNvPr>
          <p:cNvSpPr/>
          <p:nvPr/>
        </p:nvSpPr>
        <p:spPr>
          <a:xfrm>
            <a:off x="5242616" y="4692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382855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47959"/>
              </p:ext>
            </p:extLst>
          </p:nvPr>
        </p:nvGraphicFramePr>
        <p:xfrm>
          <a:off x="0" y="-7382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24" name="Объект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7382"/>
                        <a:ext cx="12192000" cy="6869113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D5B90312-5A66-4D7B-B4EB-99775E5A22B5}"/>
              </a:ext>
            </a:extLst>
          </p:cNvPr>
          <p:cNvSpPr/>
          <p:nvPr/>
        </p:nvSpPr>
        <p:spPr>
          <a:xfrm>
            <a:off x="6694926" y="3210001"/>
            <a:ext cx="4658586" cy="306091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CE0CA74-1CC7-43A9-9403-3BE7B9AF97BE}"/>
              </a:ext>
            </a:extLst>
          </p:cNvPr>
          <p:cNvSpPr/>
          <p:nvPr/>
        </p:nvSpPr>
        <p:spPr>
          <a:xfrm>
            <a:off x="1065421" y="2488906"/>
            <a:ext cx="3165842" cy="378475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26CD82-97D7-42B9-BF01-19E21CBE5C56}"/>
              </a:ext>
            </a:extLst>
          </p:cNvPr>
          <p:cNvSpPr txBox="1"/>
          <p:nvPr/>
        </p:nvSpPr>
        <p:spPr>
          <a:xfrm>
            <a:off x="1030735" y="2423297"/>
            <a:ext cx="3260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применения: 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45085CB-A4DE-47DA-BA3E-E4775492BCFB}"/>
              </a:ext>
            </a:extLst>
          </p:cNvPr>
          <p:cNvSpPr/>
          <p:nvPr/>
        </p:nvSpPr>
        <p:spPr>
          <a:xfrm>
            <a:off x="57152" y="1041806"/>
            <a:ext cx="853020" cy="34685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6691678" y="1374383"/>
            <a:ext cx="4658586" cy="1748037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311570" y="95879"/>
            <a:ext cx="3513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</a:t>
            </a:fld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742" y="969835"/>
            <a:ext cx="1104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</a:rPr>
              <a:t>Цель: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3498" y="1357195"/>
            <a:ext cx="4283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ПО для реконструкции комнаты с использованием фотографических данных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36885" y="146804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716346" y="956363"/>
            <a:ext cx="6584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достижения поставленной цели было выполнено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4729912" y="452721"/>
            <a:ext cx="2308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2F6B64D6-6732-44DE-91CE-07D021BC70EA}"/>
              </a:ext>
            </a:extLst>
          </p:cNvPr>
          <p:cNvSpPr/>
          <p:nvPr/>
        </p:nvSpPr>
        <p:spPr>
          <a:xfrm>
            <a:off x="136885" y="303222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5B26CA4-AD36-4449-BA2D-20C5E7BBC2EF}"/>
              </a:ext>
            </a:extLst>
          </p:cNvPr>
          <p:cNvSpPr/>
          <p:nvPr/>
        </p:nvSpPr>
        <p:spPr>
          <a:xfrm>
            <a:off x="236994" y="2923073"/>
            <a:ext cx="4283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Реконструкция комнаты в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64BE7C7-1633-417D-8871-B27E2B679F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0" y="3216106"/>
            <a:ext cx="255370" cy="251501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CBB66B28-989A-441B-AA13-FF012710BA87}"/>
              </a:ext>
            </a:extLst>
          </p:cNvPr>
          <p:cNvSpPr/>
          <p:nvPr/>
        </p:nvSpPr>
        <p:spPr>
          <a:xfrm>
            <a:off x="475932" y="3174367"/>
            <a:ext cx="4283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Криминалистика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020824-10E4-4367-921B-F0AFAFBF7A5F}"/>
              </a:ext>
            </a:extLst>
          </p:cNvPr>
          <p:cNvSpPr txBox="1"/>
          <p:nvPr/>
        </p:nvSpPr>
        <p:spPr>
          <a:xfrm>
            <a:off x="528430" y="3429186"/>
            <a:ext cx="47916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Воссоздание трехмерной среды, сильно приближенной к реальной для исследования ее с разных углов и перспектив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7BCF01A4-E56D-4BD3-A566-2A63FB3D9D85}"/>
              </a:ext>
            </a:extLst>
          </p:cNvPr>
          <p:cNvSpPr/>
          <p:nvPr/>
        </p:nvSpPr>
        <p:spPr>
          <a:xfrm>
            <a:off x="542488" y="3480045"/>
            <a:ext cx="4562322" cy="416530"/>
          </a:xfrm>
          <a:prstGeom prst="roundRect">
            <a:avLst>
              <a:gd name="adj" fmla="val 2886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4FAC6480-80CA-46B8-9886-9918EF3F7EAA}"/>
              </a:ext>
            </a:extLst>
          </p:cNvPr>
          <p:cNvSpPr/>
          <p:nvPr/>
        </p:nvSpPr>
        <p:spPr>
          <a:xfrm>
            <a:off x="548139" y="3941147"/>
            <a:ext cx="4557418" cy="448772"/>
          </a:xfrm>
          <a:prstGeom prst="roundRect">
            <a:avLst>
              <a:gd name="adj" fmla="val 29402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1601B1F-6276-4E9A-B9DD-E7FDE533B156}"/>
              </a:ext>
            </a:extLst>
          </p:cNvPr>
          <p:cNvSpPr txBox="1"/>
          <p:nvPr/>
        </p:nvSpPr>
        <p:spPr>
          <a:xfrm>
            <a:off x="532179" y="3916250"/>
            <a:ext cx="456134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более детально изучить место преступления без физического присутствия на месте происшествия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F721D876-48C4-4DB7-ABDF-B1B1BF654E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0" y="4381321"/>
            <a:ext cx="255370" cy="251501"/>
          </a:xfrm>
          <a:prstGeom prst="rect">
            <a:avLst/>
          </a:prstGeom>
        </p:spPr>
      </p:pic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943F8957-E6E1-410A-B3A3-12897F803BD2}"/>
              </a:ext>
            </a:extLst>
          </p:cNvPr>
          <p:cNvSpPr/>
          <p:nvPr/>
        </p:nvSpPr>
        <p:spPr>
          <a:xfrm>
            <a:off x="490016" y="4349589"/>
            <a:ext cx="4283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</a:t>
            </a:r>
            <a:r>
              <a:rPr lang="ru-RU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B78785C-521C-4139-93BC-B6695BAC2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0" y="4643151"/>
            <a:ext cx="255370" cy="25150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1C2A99F-0722-4966-839A-EAE562BCA734}"/>
              </a:ext>
            </a:extLst>
          </p:cNvPr>
          <p:cNvSpPr txBox="1"/>
          <p:nvPr/>
        </p:nvSpPr>
        <p:spPr>
          <a:xfrm>
            <a:off x="485788" y="4591444"/>
            <a:ext cx="697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Архитектура 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3E807B73-D3BE-46AE-8702-D9B075E6D85C}"/>
              </a:ext>
            </a:extLst>
          </p:cNvPr>
          <p:cNvSpPr/>
          <p:nvPr/>
        </p:nvSpPr>
        <p:spPr>
          <a:xfrm>
            <a:off x="138264" y="503657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FD4A0FEB-A255-4D5F-A0E4-6A1E79A2DEA3}"/>
              </a:ext>
            </a:extLst>
          </p:cNvPr>
          <p:cNvSpPr/>
          <p:nvPr/>
        </p:nvSpPr>
        <p:spPr>
          <a:xfrm>
            <a:off x="271639" y="4926125"/>
            <a:ext cx="4283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в робототехнике</a:t>
            </a: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EBC6542-2308-4A9A-B69D-3C0615F1B795}"/>
              </a:ext>
            </a:extLst>
          </p:cNvPr>
          <p:cNvSpPr/>
          <p:nvPr/>
        </p:nvSpPr>
        <p:spPr>
          <a:xfrm>
            <a:off x="6802075" y="147210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FD0C97B-5BF5-4326-A5B8-C7601E12B91D}"/>
              </a:ext>
            </a:extLst>
          </p:cNvPr>
          <p:cNvSpPr/>
          <p:nvPr/>
        </p:nvSpPr>
        <p:spPr>
          <a:xfrm>
            <a:off x="6916850" y="1367267"/>
            <a:ext cx="44362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 обзор научной литературы:</a:t>
            </a: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60D2818E-B6D6-4327-A9EA-5FA4EF596B1E}"/>
              </a:ext>
            </a:extLst>
          </p:cNvPr>
          <p:cNvSpPr/>
          <p:nvPr/>
        </p:nvSpPr>
        <p:spPr>
          <a:xfrm>
            <a:off x="7114807" y="1594622"/>
            <a:ext cx="397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AR для реконструкции помещений: PlaneTracking</a:t>
            </a: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09DD52D6-B6FA-45FE-A9E9-CD3FFEDBFAE8}"/>
              </a:ext>
            </a:extLst>
          </p:cNvPr>
          <p:cNvSpPr/>
          <p:nvPr/>
        </p:nvSpPr>
        <p:spPr>
          <a:xfrm>
            <a:off x="7118913" y="1984539"/>
            <a:ext cx="3548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распознавания объектов: плотный поток Фарнебака и стереоректификация </a:t>
            </a:r>
            <a:b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использованием stereoBM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017917-2BDD-49E3-B44A-F4A4A2849C64}"/>
              </a:ext>
            </a:extLst>
          </p:cNvPr>
          <p:cNvSpPr txBox="1"/>
          <p:nvPr/>
        </p:nvSpPr>
        <p:spPr>
          <a:xfrm>
            <a:off x="7114807" y="2576262"/>
            <a:ext cx="4162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кластеризации и классификации объектов из облака точек</a:t>
            </a: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3BD542CD-C4A3-422A-84C5-C8B5BABB6F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03" y="1622911"/>
            <a:ext cx="224538" cy="221136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43521736-1422-45A2-931A-69F8339B8A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23" y="2038679"/>
            <a:ext cx="224538" cy="221136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B820A968-5124-4300-8E50-4BA991189D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23" y="2604068"/>
            <a:ext cx="224538" cy="221136"/>
          </a:xfrm>
          <a:prstGeom prst="rect">
            <a:avLst/>
          </a:prstGeom>
        </p:spPr>
      </p:pic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48DE4461-99AC-42B5-8293-47A18FDFE09B}"/>
              </a:ext>
            </a:extLst>
          </p:cNvPr>
          <p:cNvSpPr/>
          <p:nvPr/>
        </p:nvSpPr>
        <p:spPr>
          <a:xfrm>
            <a:off x="6802075" y="330714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532113D1-7754-4B8F-BBB1-E20F38EFFB2D}"/>
              </a:ext>
            </a:extLst>
          </p:cNvPr>
          <p:cNvSpPr/>
          <p:nvPr/>
        </p:nvSpPr>
        <p:spPr>
          <a:xfrm>
            <a:off x="6933173" y="3219722"/>
            <a:ext cx="3575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Выполнена программная реализация изученных методов:</a:t>
            </a:r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1065D4EE-A279-494E-939C-F92844BF69D6}"/>
              </a:ext>
            </a:extLst>
          </p:cNvPr>
          <p:cNvSpPr/>
          <p:nvPr/>
        </p:nvSpPr>
        <p:spPr>
          <a:xfrm>
            <a:off x="7057450" y="3712755"/>
            <a:ext cx="387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Реконструкция помещения и обработка данных с использованием серии фотографии из центра комнаты в 3DUnity: стены, пол и потолок</a:t>
            </a:r>
          </a:p>
        </p:txBody>
      </p:sp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651A67F1-D6A8-4E9D-9BA8-57ACE56EE9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45" y="3763271"/>
            <a:ext cx="224538" cy="221136"/>
          </a:xfrm>
          <a:prstGeom prst="rect">
            <a:avLst/>
          </a:prstGeom>
        </p:spPr>
      </p:pic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20E0C7DF-4FF2-4019-A89A-59E959C11871}"/>
              </a:ext>
            </a:extLst>
          </p:cNvPr>
          <p:cNvSpPr/>
          <p:nvPr/>
        </p:nvSpPr>
        <p:spPr>
          <a:xfrm>
            <a:off x="7070419" y="4281775"/>
            <a:ext cx="1500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PlaneTracking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3DEC13-4FF1-42F2-8908-31B59F95A3DD}"/>
              </a:ext>
            </a:extLst>
          </p:cNvPr>
          <p:cNvSpPr txBox="1"/>
          <p:nvPr/>
        </p:nvSpPr>
        <p:spPr>
          <a:xfrm>
            <a:off x="7074174" y="4931484"/>
            <a:ext cx="457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2EDE3CB0-60F6-4E0D-9C6A-64CF1686D6F3}"/>
              </a:ext>
            </a:extLst>
          </p:cNvPr>
          <p:cNvSpPr/>
          <p:nvPr/>
        </p:nvSpPr>
        <p:spPr>
          <a:xfrm>
            <a:off x="7070694" y="4526478"/>
            <a:ext cx="4184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Плотный поток Фарнебака и стереоректификация </a:t>
            </a:r>
            <a:b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использованием stereoBM</a:t>
            </a:r>
          </a:p>
        </p:txBody>
      </p:sp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EAEF2F5-1C51-4A67-B6CC-41246E184F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45" y="4316168"/>
            <a:ext cx="224538" cy="221136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F7392DD6-FE21-47B1-A6D6-5ED91435C9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77" y="4963372"/>
            <a:ext cx="224538" cy="221136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C9BCAC1-EF94-4089-8B6D-8CF1CDF4486C}"/>
              </a:ext>
            </a:extLst>
          </p:cNvPr>
          <p:cNvSpPr txBox="1"/>
          <p:nvPr/>
        </p:nvSpPr>
        <p:spPr>
          <a:xfrm>
            <a:off x="7074174" y="5187659"/>
            <a:ext cx="410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классификации, основанный на анализе геометрических характеристик и применении операции свертки</a:t>
            </a:r>
            <a:endParaRPr lang="ru-RU" sz="1200" dirty="0"/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D45427A0-FE60-4373-9984-D6061D8B7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77" y="4578141"/>
            <a:ext cx="224538" cy="221136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3ADB8134-1397-47B9-A969-CE23FC17A5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99" y="5239465"/>
            <a:ext cx="224538" cy="221136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EA4A686D-7F74-4EFE-9825-635CDA05D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99" y="5799764"/>
            <a:ext cx="224538" cy="22113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B537663-AB3F-4677-B127-A6BEA64BA53E}"/>
              </a:ext>
            </a:extLst>
          </p:cNvPr>
          <p:cNvSpPr txBox="1"/>
          <p:nvPr/>
        </p:nvSpPr>
        <p:spPr>
          <a:xfrm>
            <a:off x="7077361" y="5775583"/>
            <a:ext cx="410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классификации с использованием глубокой сверточной нейронной сети </a:t>
            </a:r>
          </a:p>
        </p:txBody>
      </p:sp>
      <p:sp>
        <p:nvSpPr>
          <p:cNvPr id="138" name="Прямоугольник: скругленные углы 137">
            <a:extLst>
              <a:ext uri="{FF2B5EF4-FFF2-40B4-BE49-F238E27FC236}">
                <a16:creationId xmlns:a16="http://schemas.microsoft.com/office/drawing/2014/main" id="{BB29605D-FF41-4CFA-92BD-32AF644327EA}"/>
              </a:ext>
            </a:extLst>
          </p:cNvPr>
          <p:cNvSpPr/>
          <p:nvPr/>
        </p:nvSpPr>
        <p:spPr>
          <a:xfrm>
            <a:off x="552780" y="3943693"/>
            <a:ext cx="4552030" cy="446225"/>
          </a:xfrm>
          <a:prstGeom prst="roundRect">
            <a:avLst>
              <a:gd name="adj" fmla="val 2886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0A6AD66-366F-4511-87AD-A04590AC8FC6}"/>
              </a:ext>
            </a:extLst>
          </p:cNvPr>
          <p:cNvSpPr txBox="1"/>
          <p:nvPr/>
        </p:nvSpPr>
        <p:spPr>
          <a:xfrm>
            <a:off x="551401" y="5190164"/>
            <a:ext cx="45527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 окружения, необходимое для навигации, планирования маршрута и взаимодействия с объектами</a:t>
            </a:r>
          </a:p>
        </p:txBody>
      </p:sp>
      <p:sp>
        <p:nvSpPr>
          <p:cNvPr id="140" name="Прямоугольник: скругленные углы 139">
            <a:extLst>
              <a:ext uri="{FF2B5EF4-FFF2-40B4-BE49-F238E27FC236}">
                <a16:creationId xmlns:a16="http://schemas.microsoft.com/office/drawing/2014/main" id="{36443F9F-EE71-42B3-9206-7522AB2FD111}"/>
              </a:ext>
            </a:extLst>
          </p:cNvPr>
          <p:cNvSpPr/>
          <p:nvPr/>
        </p:nvSpPr>
        <p:spPr>
          <a:xfrm>
            <a:off x="576498" y="5217608"/>
            <a:ext cx="4552030" cy="446225"/>
          </a:xfrm>
          <a:prstGeom prst="roundRect">
            <a:avLst>
              <a:gd name="adj" fmla="val 2886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EC49ED34-46ED-4C9E-8E15-E883BD5B21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3493314-2662-49E6-92ED-E619261AE40D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A3BDD4D-1F97-4712-A8AC-21FFEDE9FE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6A7AB8CA-9C3F-4CC4-BDB8-BBE073D71F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D71AB9AC-3649-421D-B86A-EFA3F8AE9C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D4025F66-A78C-4FE4-A47C-3D432F9322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8F4DBAC-21A0-429F-B6D1-297A2737BA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286CADE8-7561-4540-AC64-CF2A24674C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4E9270D3-3340-4499-97D1-19A5075D2A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D3E472A8-D68D-4E0B-ADC4-A4F03F6A52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2F9C2E71-630D-45AC-9D99-C8B6FBFA8F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7993F63-EBCD-471F-942E-F8C61F26CC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9DE921C6-B16B-47EC-9979-2CB8C743A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F9228066-DE21-410C-BAE6-9CE4FA9B45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FBD309D6-7ED9-4367-BBE7-F2BCC4DA56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3325C08D-AE2C-4307-B96B-D551A4C3CA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3CDFFA89-E709-4EAE-887F-75FD7E0599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5A06D6CE-1E89-419D-A5B2-BBF8F83DD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BD951486-BF78-48DB-8B2D-6DDB8021BC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93B55AF2-BBCA-4FC6-BDAD-E4F9440E52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80F91ECB-7869-4971-BDA8-B3CAAD883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684291B0-63E7-4385-8F05-163205AFD3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2AB5255B-3FF8-4E23-9F8A-6D0FBA183C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19F5C5B2-81C1-4CD8-8C4D-571D791850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4D6EEFAF-12B7-454A-ACCA-6936FC118B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A1DEF469-AFCE-4487-85A1-FEC939851D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93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53598"/>
              </p:ext>
            </p:extLst>
          </p:nvPr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19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466F839-A92D-453E-A65C-8A3932688050}"/>
              </a:ext>
            </a:extLst>
          </p:cNvPr>
          <p:cNvSpPr/>
          <p:nvPr/>
        </p:nvSpPr>
        <p:spPr>
          <a:xfrm>
            <a:off x="2666050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Практическое применение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56882C3-4426-4100-88A2-D76DBD4203A2}"/>
              </a:ext>
            </a:extLst>
          </p:cNvPr>
          <p:cNvSpPr/>
          <p:nvPr/>
        </p:nvSpPr>
        <p:spPr>
          <a:xfrm>
            <a:off x="4379083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(реконструкция помещения)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968F80E-E0C7-4FCB-9732-2A6A897D5142}"/>
              </a:ext>
            </a:extLst>
          </p:cNvPr>
          <p:cNvSpPr/>
          <p:nvPr/>
        </p:nvSpPr>
        <p:spPr>
          <a:xfrm>
            <a:off x="356707" y="1069741"/>
            <a:ext cx="459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ранее разработанных программных решений позволяет выполнить реконструкцию помещений, а именно получить ее трёхмерную модель повышенной детализации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443A1B9-32E1-4C94-BBA6-B8A34CDE54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" y="1142534"/>
            <a:ext cx="331770" cy="326743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889F7EC-B1B9-4D41-BA13-FAC0C8772B0C}"/>
              </a:ext>
            </a:extLst>
          </p:cNvPr>
          <p:cNvSpPr/>
          <p:nvPr/>
        </p:nvSpPr>
        <p:spPr>
          <a:xfrm>
            <a:off x="166208" y="2428208"/>
            <a:ext cx="3857846" cy="72386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8671EE-2615-4B99-982E-967C599E66F0}"/>
              </a:ext>
            </a:extLst>
          </p:cNvPr>
          <p:cNvSpPr txBox="1"/>
          <p:nvPr/>
        </p:nvSpPr>
        <p:spPr>
          <a:xfrm>
            <a:off x="71432" y="200132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AD01AEA-38CA-4F63-8443-91B9F400ED3D}"/>
              </a:ext>
            </a:extLst>
          </p:cNvPr>
          <p:cNvSpPr/>
          <p:nvPr/>
        </p:nvSpPr>
        <p:spPr>
          <a:xfrm>
            <a:off x="282957" y="252683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C28D64D-AEEC-4490-AB70-111082ABB14E}"/>
              </a:ext>
            </a:extLst>
          </p:cNvPr>
          <p:cNvSpPr/>
          <p:nvPr/>
        </p:nvSpPr>
        <p:spPr>
          <a:xfrm>
            <a:off x="388500" y="2435354"/>
            <a:ext cx="3635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реконструкции сцены с фотографии, либо отдельных ее элементов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C50E187-65A0-4236-950A-7BDFB4777D13}"/>
              </a:ext>
            </a:extLst>
          </p:cNvPr>
          <p:cNvSpPr/>
          <p:nvPr/>
        </p:nvSpPr>
        <p:spPr>
          <a:xfrm>
            <a:off x="170074" y="3511777"/>
            <a:ext cx="3859087" cy="35582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0FB22-C085-4FDA-B338-17EF53C89367}"/>
              </a:ext>
            </a:extLst>
          </p:cNvPr>
          <p:cNvSpPr txBox="1"/>
          <p:nvPr/>
        </p:nvSpPr>
        <p:spPr>
          <a:xfrm>
            <a:off x="158474" y="3072959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ECC0E7A-4368-45DC-AA35-1EED65AD692D}"/>
              </a:ext>
            </a:extLst>
          </p:cNvPr>
          <p:cNvSpPr/>
          <p:nvPr/>
        </p:nvSpPr>
        <p:spPr>
          <a:xfrm>
            <a:off x="269335" y="362738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B0D0387-D6FB-465A-8CCF-2903C45B3C6D}"/>
              </a:ext>
            </a:extLst>
          </p:cNvPr>
          <p:cNvSpPr/>
          <p:nvPr/>
        </p:nvSpPr>
        <p:spPr>
          <a:xfrm>
            <a:off x="166208" y="3530320"/>
            <a:ext cx="3261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 изображение помещения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402615-0C11-44DF-B431-60992297643A}"/>
              </a:ext>
            </a:extLst>
          </p:cNvPr>
          <p:cNvSpPr txBox="1"/>
          <p:nvPr/>
        </p:nvSpPr>
        <p:spPr>
          <a:xfrm>
            <a:off x="158474" y="3823181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Выход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C1312BC-5C22-4CB0-AE40-B8D5A7AF2FB9}"/>
              </a:ext>
            </a:extLst>
          </p:cNvPr>
          <p:cNvSpPr/>
          <p:nvPr/>
        </p:nvSpPr>
        <p:spPr>
          <a:xfrm>
            <a:off x="170074" y="4234585"/>
            <a:ext cx="3859087" cy="517873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EE35E629-5220-4410-B6E6-A49DFE8A945D}"/>
              </a:ext>
            </a:extLst>
          </p:cNvPr>
          <p:cNvSpPr/>
          <p:nvPr/>
        </p:nvSpPr>
        <p:spPr>
          <a:xfrm>
            <a:off x="269335" y="435019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F2DB7CB-AE1E-455F-9434-5470B4B1C01E}"/>
              </a:ext>
            </a:extLst>
          </p:cNvPr>
          <p:cNvSpPr/>
          <p:nvPr/>
        </p:nvSpPr>
        <p:spPr>
          <a:xfrm>
            <a:off x="-432655" y="4246898"/>
            <a:ext cx="3261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облако точек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7E9AAC62-369A-4564-82B9-F370CE56E7CC}"/>
              </a:ext>
            </a:extLst>
          </p:cNvPr>
          <p:cNvSpPr/>
          <p:nvPr/>
        </p:nvSpPr>
        <p:spPr>
          <a:xfrm>
            <a:off x="269335" y="455387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0F361623-095D-4FF0-B28A-DBAB67C7E05C}"/>
              </a:ext>
            </a:extLst>
          </p:cNvPr>
          <p:cNvSpPr/>
          <p:nvPr/>
        </p:nvSpPr>
        <p:spPr>
          <a:xfrm>
            <a:off x="325860" y="4446953"/>
            <a:ext cx="3950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модель, состоящая из полигонов</a:t>
            </a: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F0CC12A-95E1-4717-9E05-87818AF61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41" y="2765588"/>
            <a:ext cx="6454526" cy="233715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B899EF2-3CD8-4C53-8775-36C3BCA87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84" y="1133767"/>
            <a:ext cx="6474355" cy="233715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B3DFC26F-ED9C-48D2-A2C1-3EF07ECDE768}"/>
              </a:ext>
            </a:extLst>
          </p:cNvPr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5E7357E-24C4-485F-AE7C-52802444030F}"/>
              </a:ext>
            </a:extLst>
          </p:cNvPr>
          <p:cNvSpPr/>
          <p:nvPr/>
        </p:nvSpPr>
        <p:spPr>
          <a:xfrm>
            <a:off x="5646015" y="1118843"/>
            <a:ext cx="6474353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7C3650D-D7AB-4889-AA3C-87B3DC2B114E}"/>
              </a:ext>
            </a:extLst>
          </p:cNvPr>
          <p:cNvSpPr/>
          <p:nvPr/>
        </p:nvSpPr>
        <p:spPr>
          <a:xfrm>
            <a:off x="5646014" y="1361838"/>
            <a:ext cx="6474355" cy="132650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CFE3EAF8-8C26-42B3-A502-A83152CCEF96}"/>
              </a:ext>
            </a:extLst>
          </p:cNvPr>
          <p:cNvSpPr/>
          <p:nvPr/>
        </p:nvSpPr>
        <p:spPr>
          <a:xfrm>
            <a:off x="7658976" y="1080158"/>
            <a:ext cx="2414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карты глубины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DA1B49-723D-421C-9A55-B15C0ECB031A}"/>
              </a:ext>
            </a:extLst>
          </p:cNvPr>
          <p:cNvSpPr txBox="1"/>
          <p:nvPr/>
        </p:nvSpPr>
        <p:spPr>
          <a:xfrm>
            <a:off x="6700473" y="2734709"/>
            <a:ext cx="4516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облако точек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3D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облако граничных точек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DCE7CBE1-4F81-4171-A988-2B4CDE97A8EF}"/>
              </a:ext>
            </a:extLst>
          </p:cNvPr>
          <p:cNvSpPr/>
          <p:nvPr/>
        </p:nvSpPr>
        <p:spPr>
          <a:xfrm>
            <a:off x="5646014" y="3017645"/>
            <a:ext cx="6474353" cy="1565207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61526126-FA49-4FF8-A7CD-6ED254D53068}"/>
              </a:ext>
            </a:extLst>
          </p:cNvPr>
          <p:cNvSpPr/>
          <p:nvPr/>
        </p:nvSpPr>
        <p:spPr>
          <a:xfrm>
            <a:off x="5647099" y="2776993"/>
            <a:ext cx="6473268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0E9DA948-0B0E-449D-A41F-526D49F2F2EF}"/>
              </a:ext>
            </a:extLst>
          </p:cNvPr>
          <p:cNvSpPr/>
          <p:nvPr/>
        </p:nvSpPr>
        <p:spPr>
          <a:xfrm>
            <a:off x="5711089" y="234638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52DFEEC9-E616-425C-8D32-5151EF07BB2E}"/>
              </a:ext>
            </a:extLst>
          </p:cNvPr>
          <p:cNvSpPr/>
          <p:nvPr/>
        </p:nvSpPr>
        <p:spPr>
          <a:xfrm>
            <a:off x="5791768" y="2236924"/>
            <a:ext cx="36355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E1BA28B-7897-42B4-9DB5-D38EC6B22427}"/>
                  </a:ext>
                </a:extLst>
              </p:cNvPr>
              <p:cNvSpPr txBox="1"/>
              <p:nvPr/>
            </p:nvSpPr>
            <p:spPr>
              <a:xfrm>
                <a:off x="6573797" y="2229339"/>
                <a:ext cx="1728052" cy="340542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US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ru-RU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∈</m:t>
                    </m:r>
                    <m:sSup>
                      <m:sSupPr>
                        <m:ctrlPr>
                          <a:rPr lang="en-US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ru-RU" sz="1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E1BA28B-7897-42B4-9DB5-D38EC6B2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97" y="2229339"/>
                <a:ext cx="1728052" cy="3405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449D8EC4-7A04-461C-A44F-F9E4D658CDE8}"/>
              </a:ext>
            </a:extLst>
          </p:cNvPr>
          <p:cNvSpPr/>
          <p:nvPr/>
        </p:nvSpPr>
        <p:spPr>
          <a:xfrm>
            <a:off x="5710909" y="146430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67D19E3C-6BC9-44EF-A4BA-1907DB759722}"/>
                  </a:ext>
                </a:extLst>
              </p:cNvPr>
              <p:cNvSpPr/>
              <p:nvPr/>
            </p:nvSpPr>
            <p:spPr>
              <a:xfrm>
                <a:off x="5791767" y="1358485"/>
                <a:ext cx="6393065" cy="30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Для получения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ru-RU" sz="1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ru-RU" sz="1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e>
                    </m:d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используем модель глубокого обучения 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GLPN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67D19E3C-6BC9-44EF-A4BA-1907DB759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767" y="1358485"/>
                <a:ext cx="6393065" cy="307200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25FAC257-8EB5-4977-B390-F8555E012EDB}"/>
              </a:ext>
            </a:extLst>
          </p:cNvPr>
          <p:cNvSpPr txBox="1"/>
          <p:nvPr/>
        </p:nvSpPr>
        <p:spPr>
          <a:xfrm>
            <a:off x="5789550" y="1586398"/>
            <a:ext cx="6022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GLPN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предобучена на</a:t>
            </a:r>
            <a:r>
              <a:rPr lang="ru-RU" sz="12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«NYU Depth V2»</a:t>
            </a: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B4C08156-028A-4767-B335-F7E06636387F}"/>
              </a:ext>
            </a:extLst>
          </p:cNvPr>
          <p:cNvSpPr/>
          <p:nvPr/>
        </p:nvSpPr>
        <p:spPr>
          <a:xfrm>
            <a:off x="5710909" y="1672249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EEC332D8-31C3-48BC-8120-0A19BB72D56E}"/>
              </a:ext>
            </a:extLst>
          </p:cNvPr>
          <p:cNvSpPr/>
          <p:nvPr/>
        </p:nvSpPr>
        <p:spPr>
          <a:xfrm>
            <a:off x="5888132" y="1933318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C7B0C6-14F4-40D5-87A5-DC97CAAC7457}"/>
              </a:ext>
            </a:extLst>
          </p:cNvPr>
          <p:cNvSpPr txBox="1"/>
          <p:nvPr/>
        </p:nvSpPr>
        <p:spPr>
          <a:xfrm>
            <a:off x="5996921" y="1815722"/>
            <a:ext cx="5059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«NYU Depth V2»</a:t>
            </a:r>
            <a:r>
              <a:rPr lang="en-US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включает в себя сцены различных помещений</a:t>
            </a:r>
            <a:endParaRPr lang="en-US" sz="1100" b="1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ru-RU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1449 пар изображений RGB-глубина</a:t>
            </a:r>
            <a:r>
              <a:rPr lang="en-US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640 × 480 </a:t>
            </a:r>
            <a:r>
              <a:rPr lang="ru-RU" sz="11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пкс</a:t>
            </a:r>
            <a:r>
              <a:rPr lang="ru-RU" sz="11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1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EB945E97-257E-4D7E-B068-B8B5AD9DE874}"/>
              </a:ext>
            </a:extLst>
          </p:cNvPr>
          <p:cNvSpPr/>
          <p:nvPr/>
        </p:nvSpPr>
        <p:spPr>
          <a:xfrm>
            <a:off x="5703647" y="398590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F8B5CE6E-D2AD-44D7-8F99-E65CE3EA8E0B}"/>
              </a:ext>
            </a:extLst>
          </p:cNvPr>
          <p:cNvSpPr/>
          <p:nvPr/>
        </p:nvSpPr>
        <p:spPr>
          <a:xfrm>
            <a:off x="5784326" y="3876446"/>
            <a:ext cx="36355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Выход:</a:t>
            </a: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08229766-763B-4A71-BB39-8A297FC2D066}"/>
              </a:ext>
            </a:extLst>
          </p:cNvPr>
          <p:cNvSpPr/>
          <p:nvPr/>
        </p:nvSpPr>
        <p:spPr>
          <a:xfrm>
            <a:off x="5710909" y="3116526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173C892-6187-4AE7-99E6-05B890673B36}"/>
                  </a:ext>
                </a:extLst>
              </p:cNvPr>
              <p:cNvSpPr txBox="1"/>
              <p:nvPr/>
            </p:nvSpPr>
            <p:spPr>
              <a:xfrm>
                <a:off x="5784326" y="3010508"/>
                <a:ext cx="6862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</a:t>
                </a:r>
                <a:r>
                  <a:rPr lang="ru-RU" sz="1400" b="1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а основе RGBD-изображения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ru-RU" sz="1400" b="1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ru-RU" sz="1400" b="1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173C892-6187-4AE7-99E6-05B89067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326" y="3010508"/>
                <a:ext cx="6862194" cy="307777"/>
              </a:xfrm>
              <a:prstGeom prst="rect">
                <a:avLst/>
              </a:prstGeom>
              <a:blipFill>
                <a:blip r:embed="rId12"/>
                <a:stretch>
                  <a:fillRect l="-266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830F966-2209-49D0-B07D-EF94EFB62152}"/>
                  </a:ext>
                </a:extLst>
              </p:cNvPr>
              <p:cNvSpPr txBox="1"/>
              <p:nvPr/>
            </p:nvSpPr>
            <p:spPr>
              <a:xfrm>
                <a:off x="6191184" y="3418005"/>
                <a:ext cx="1303224" cy="327526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830F966-2209-49D0-B07D-EF94EFB62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184" y="3418005"/>
                <a:ext cx="1303224" cy="3275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D4E1B81-0239-4060-8D7A-C50F33640672}"/>
                  </a:ext>
                </a:extLst>
              </p:cNvPr>
              <p:cNvSpPr txBox="1"/>
              <p:nvPr/>
            </p:nvSpPr>
            <p:spPr>
              <a:xfrm>
                <a:off x="7627325" y="3298179"/>
                <a:ext cx="1855246" cy="556819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D4E1B81-0239-4060-8D7A-C50F33640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325" y="3298179"/>
                <a:ext cx="1855246" cy="556819"/>
              </a:xfrm>
              <a:prstGeom prst="rect">
                <a:avLst/>
              </a:prstGeom>
              <a:blipFill>
                <a:blip r:embed="rId14"/>
                <a:stretch>
                  <a:fillRect b="-2062"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A54F724-3807-49C1-B4CF-0291DEC348FD}"/>
                  </a:ext>
                </a:extLst>
              </p:cNvPr>
              <p:cNvSpPr txBox="1"/>
              <p:nvPr/>
            </p:nvSpPr>
            <p:spPr>
              <a:xfrm>
                <a:off x="9640410" y="3290433"/>
                <a:ext cx="1948443" cy="582082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A54F724-3807-49C1-B4CF-0291DEC34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410" y="3290433"/>
                <a:ext cx="1948443" cy="582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C0DC57C-A639-45C1-B5CA-2D2F0B01127F}"/>
                  </a:ext>
                </a:extLst>
              </p:cNvPr>
              <p:cNvSpPr txBox="1"/>
              <p:nvPr/>
            </p:nvSpPr>
            <p:spPr>
              <a:xfrm>
                <a:off x="6447142" y="3880678"/>
                <a:ext cx="3080719" cy="308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ru-RU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acc>
                      <m:r>
                        <a:rPr lang="ru-RU" sz="1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C0DC57C-A639-45C1-B5CA-2D2F0B01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42" y="3880678"/>
                <a:ext cx="3080719" cy="308482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E299E13D-CB72-47DD-9B5C-E6D4E5BC2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07" y="4666856"/>
            <a:ext cx="6456246" cy="233715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159B1F93-9943-432C-BB99-3A5C3C2E59F7}"/>
              </a:ext>
            </a:extLst>
          </p:cNvPr>
          <p:cNvSpPr txBox="1"/>
          <p:nvPr/>
        </p:nvSpPr>
        <p:spPr>
          <a:xfrm>
            <a:off x="7358345" y="4623132"/>
            <a:ext cx="417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ru-RU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Нормали к полигонам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mesh</a:t>
            </a:r>
            <a:r>
              <a:rPr lang="ru-RU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-сетки:</a:t>
            </a:r>
          </a:p>
        </p:txBody>
      </p:sp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764406BF-54C8-40F0-B454-4098883AFD83}"/>
              </a:ext>
            </a:extLst>
          </p:cNvPr>
          <p:cNvSpPr/>
          <p:nvPr/>
        </p:nvSpPr>
        <p:spPr>
          <a:xfrm>
            <a:off x="5645319" y="4906024"/>
            <a:ext cx="6475048" cy="135581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>
            <a:extLst>
              <a:ext uri="{FF2B5EF4-FFF2-40B4-BE49-F238E27FC236}">
                <a16:creationId xmlns:a16="http://schemas.microsoft.com/office/drawing/2014/main" id="{916C02DF-F252-4BA6-9C3F-499072C52760}"/>
              </a:ext>
            </a:extLst>
          </p:cNvPr>
          <p:cNvSpPr/>
          <p:nvPr/>
        </p:nvSpPr>
        <p:spPr>
          <a:xfrm>
            <a:off x="5645319" y="4665371"/>
            <a:ext cx="6475048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216A306F-4CA9-45B6-9D77-45D33494575E}"/>
              </a:ext>
            </a:extLst>
          </p:cNvPr>
          <p:cNvSpPr/>
          <p:nvPr/>
        </p:nvSpPr>
        <p:spPr>
          <a:xfrm>
            <a:off x="5729651" y="500490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BCEC097F-431D-465F-B40E-5BCC927429AE}"/>
              </a:ext>
            </a:extLst>
          </p:cNvPr>
          <p:cNvSpPr/>
          <p:nvPr/>
        </p:nvSpPr>
        <p:spPr>
          <a:xfrm>
            <a:off x="5888132" y="2092330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A93DA7BB-B67A-46E7-80A5-7E7134AFCF9F}"/>
                  </a:ext>
                </a:extLst>
              </p:cNvPr>
              <p:cNvSpPr txBox="1"/>
              <p:nvPr/>
            </p:nvSpPr>
            <p:spPr>
              <a:xfrm>
                <a:off x="5812155" y="4889911"/>
                <a:ext cx="684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estimate_normals()</a:t>
                </a:r>
                <a:r>
                  <a:rPr lang="ru-RU" sz="1400" b="1" i="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для каждой точки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e>
                      <m:sup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A93DA7BB-B67A-46E7-80A5-7E7134AF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4889911"/>
                <a:ext cx="6845300" cy="307777"/>
              </a:xfrm>
              <a:prstGeom prst="rect">
                <a:avLst/>
              </a:prstGeom>
              <a:blipFill>
                <a:blip r:embed="rId17"/>
                <a:stretch>
                  <a:fillRect l="-267"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D0E4EEE7-3178-4420-8C75-9037BC895A80}"/>
              </a:ext>
            </a:extLst>
          </p:cNvPr>
          <p:cNvSpPr/>
          <p:nvPr/>
        </p:nvSpPr>
        <p:spPr>
          <a:xfrm>
            <a:off x="5918007" y="5244967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8DD9A66-F674-440C-AFB7-B6EB1D374DA3}"/>
              </a:ext>
            </a:extLst>
          </p:cNvPr>
          <p:cNvSpPr txBox="1"/>
          <p:nvPr/>
        </p:nvSpPr>
        <p:spPr>
          <a:xfrm>
            <a:off x="6045960" y="5111352"/>
            <a:ext cx="6845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Находит её k ближайших соседей</a:t>
            </a:r>
          </a:p>
        </p:txBody>
      </p:sp>
      <p:sp>
        <p:nvSpPr>
          <p:cNvPr id="197" name="Прямоугольник 196">
            <a:extLst>
              <a:ext uri="{FF2B5EF4-FFF2-40B4-BE49-F238E27FC236}">
                <a16:creationId xmlns:a16="http://schemas.microsoft.com/office/drawing/2014/main" id="{7D31C3D7-8A31-4433-8AAF-9411365EDC6E}"/>
              </a:ext>
            </a:extLst>
          </p:cNvPr>
          <p:cNvSpPr/>
          <p:nvPr/>
        </p:nvSpPr>
        <p:spPr>
          <a:xfrm>
            <a:off x="5918007" y="5402987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D8CB46C-E1D8-41BD-94E0-34105FED3077}"/>
                  </a:ext>
                </a:extLst>
              </p:cNvPr>
              <p:cNvSpPr txBox="1"/>
              <p:nvPr/>
            </p:nvSpPr>
            <p:spPr>
              <a:xfrm>
                <a:off x="6045960" y="5281692"/>
                <a:ext cx="21828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Вычисляется точка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acc>
                  </m:oMath>
                </a14:m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D8CB46C-E1D8-41BD-94E0-34105FED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960" y="5281692"/>
                <a:ext cx="2182840" cy="276999"/>
              </a:xfrm>
              <a:prstGeom prst="rect">
                <a:avLst/>
              </a:prstGeom>
              <a:blipFill>
                <a:blip r:embed="rId18"/>
                <a:stretch>
                  <a:fillRect l="-279" t="-2174" r="-838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D616AE-4683-47E0-9AD3-A3E61EA7AAAF}"/>
                  </a:ext>
                </a:extLst>
              </p:cNvPr>
              <p:cNvSpPr txBox="1"/>
              <p:nvPr/>
            </p:nvSpPr>
            <p:spPr>
              <a:xfrm>
                <a:off x="10681020" y="5003457"/>
                <a:ext cx="1303224" cy="618952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  <m:r>
                            <a:rPr lang="en-US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acc>
                      <m:r>
                        <a:rPr lang="en-US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D616AE-4683-47E0-9AD3-A3E61EA7A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020" y="5003457"/>
                <a:ext cx="1303224" cy="61895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92D56FE8-960F-44AA-AA0B-8C89257FF086}"/>
              </a:ext>
            </a:extLst>
          </p:cNvPr>
          <p:cNvSpPr/>
          <p:nvPr/>
        </p:nvSpPr>
        <p:spPr>
          <a:xfrm>
            <a:off x="5918007" y="5567303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1A65073-08E5-4B3E-8786-CDCFCF946872}"/>
                  </a:ext>
                </a:extLst>
              </p:cNvPr>
              <p:cNvSpPr txBox="1"/>
              <p:nvPr/>
            </p:nvSpPr>
            <p:spPr>
              <a:xfrm>
                <a:off x="6045959" y="5446532"/>
                <a:ext cx="5490777" cy="30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Вычисляется матрица ковариации </a:t>
                </a:r>
                <a14:m>
                  <m:oMath xmlns:m="http://schemas.openxmlformats.org/officeDocument/2006/math"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С</m:t>
                    </m:r>
                    <m:r>
                      <a:rPr lang="ru-RU" sz="1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b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r>
                      <a:rPr lang="ru-RU" sz="1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ru-RU" sz="1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p>
                    </m:sSup>
                  </m:oMath>
                </a14:m>
                <a:endParaRPr lang="ru-RU" sz="12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1A65073-08E5-4B3E-8786-CDCFCF946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959" y="5446532"/>
                <a:ext cx="5490777" cy="302903"/>
              </a:xfrm>
              <a:prstGeom prst="rect">
                <a:avLst/>
              </a:prstGeom>
              <a:blipFill>
                <a:blip r:embed="rId20"/>
                <a:stretch>
                  <a:fillRect l="-111" b="-6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BA6BA35-7FAF-451D-840B-FBC273BC916F}"/>
                  </a:ext>
                </a:extLst>
              </p:cNvPr>
              <p:cNvSpPr txBox="1"/>
              <p:nvPr/>
            </p:nvSpPr>
            <p:spPr>
              <a:xfrm>
                <a:off x="9892327" y="5851220"/>
                <a:ext cx="2166959" cy="348044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d>
                          <m:dPr>
                            <m:ctrlPr>
                              <a:rPr lang="en-US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12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ru-RU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𝒑</m:t>
                                </m:r>
                                <m:r>
                                  <a:rPr lang="en-US" sz="1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2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sz="12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ru-RU" sz="12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2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200" b="1" dirty="0">
                    <a:solidFill>
                      <a:srgbClr val="002060"/>
                    </a:solidFill>
                  </a:rPr>
                  <a:t> </a:t>
                </a:r>
                <a:endParaRPr lang="ru-RU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BA6BA35-7FAF-451D-840B-FBC273BC9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327" y="5851220"/>
                <a:ext cx="2166959" cy="348044"/>
              </a:xfrm>
              <a:prstGeom prst="rect">
                <a:avLst/>
              </a:prstGeom>
              <a:blipFill>
                <a:blip r:embed="rId21"/>
                <a:stretch>
                  <a:fillRect t="-52381" r="-8033" b="-104762"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52408AD8-A2D2-4441-A59E-0F18C73E6934}"/>
              </a:ext>
            </a:extLst>
          </p:cNvPr>
          <p:cNvSpPr/>
          <p:nvPr/>
        </p:nvSpPr>
        <p:spPr>
          <a:xfrm>
            <a:off x="5918007" y="5719562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F694DA7-4C33-4763-A59E-7ABBCC0625EB}"/>
                  </a:ext>
                </a:extLst>
              </p:cNvPr>
              <p:cNvSpPr txBox="1"/>
              <p:nvPr/>
            </p:nvSpPr>
            <p:spPr>
              <a:xfrm>
                <a:off x="6045959" y="5598791"/>
                <a:ext cx="54907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Вычисление </a:t>
                </a:r>
                <a:r>
                  <a:rPr lang="ru-RU" sz="12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с.ч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и </a:t>
                </a:r>
                <a:r>
                  <a:rPr lang="ru-RU" sz="12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с.в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матрицы С: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𝝀</m:t>
                        </m:r>
                      </m:e>
                      <m:sub>
                        <m: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ru-RU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𝝀</m:t>
                        </m:r>
                      </m:e>
                      <m:sub>
                        <m: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sz="1200" b="1" i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𝝀</m:t>
                        </m:r>
                      </m:e>
                      <m:sub>
                        <m: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  <m:sSub>
                      <m:sSubPr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ru-RU" sz="1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ru-RU" sz="1200" b="1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endParaRPr lang="ru-RU" sz="12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F694DA7-4C33-4763-A59E-7ABBCC06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959" y="5598791"/>
                <a:ext cx="5490777" cy="276999"/>
              </a:xfrm>
              <a:prstGeom prst="rect">
                <a:avLst/>
              </a:prstGeom>
              <a:blipFill>
                <a:blip r:embed="rId22"/>
                <a:stretch>
                  <a:fillRect l="-111" t="-2174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9EC3CDBC-173E-44A0-B2A7-A2F8EFE24B23}"/>
                  </a:ext>
                </a:extLst>
              </p:cNvPr>
              <p:cNvSpPr txBox="1"/>
              <p:nvPr/>
            </p:nvSpPr>
            <p:spPr>
              <a:xfrm>
                <a:off x="5617905" y="5757011"/>
                <a:ext cx="13810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b="1" i="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Итог:</a:t>
                </a:r>
                <a:r>
                  <a:rPr lang="en-US" sz="1400" b="1" i="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e>
                      <m:sup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1400" b="1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9EC3CDBC-173E-44A0-B2A7-A2F8EFE24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905" y="5757011"/>
                <a:ext cx="1381039" cy="307777"/>
              </a:xfrm>
              <a:prstGeom prst="rect">
                <a:avLst/>
              </a:prstGeom>
              <a:blipFill>
                <a:blip r:embed="rId23"/>
                <a:stretch>
                  <a:fillRect l="-1327" t="-1961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A47920-358A-4AAF-95BF-BECF32C7D2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71443" y="4052808"/>
            <a:ext cx="6620799" cy="3877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48E61A-83E3-42C8-BBBC-522B3475BD1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5850" y="7323638"/>
            <a:ext cx="6249272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D8467C72-EB73-487D-A1EA-2E00086EAAFF}"/>
                  </a:ext>
                </a:extLst>
              </p:cNvPr>
              <p:cNvSpPr/>
              <p:nvPr/>
            </p:nvSpPr>
            <p:spPr>
              <a:xfrm>
                <a:off x="6002708" y="4099415"/>
                <a:ext cx="37911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 мн-ве </a:t>
                </a:r>
                <a14:m>
                  <m:oMath xmlns:m="http://schemas.openxmlformats.org/officeDocument/2006/math">
                    <m:r>
                      <a:rPr lang="ru-RU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ru-RU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ru-RU" sz="1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можем оставить только точки, принадлежащие границам объектов</a:t>
                </a:r>
              </a:p>
            </p:txBody>
          </p:sp>
        </mc:Choice>
        <mc:Fallback xmlns="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D8467C72-EB73-487D-A1EA-2E00086E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708" y="4099415"/>
                <a:ext cx="3791113" cy="461665"/>
              </a:xfrm>
              <a:prstGeom prst="rect">
                <a:avLst/>
              </a:prstGeom>
              <a:blipFill>
                <a:blip r:embed="rId26"/>
                <a:stretch>
                  <a:fillRect l="-161" t="-1316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806B5FB-0390-421E-8855-91293D2144EB}"/>
              </a:ext>
            </a:extLst>
          </p:cNvPr>
          <p:cNvSpPr/>
          <p:nvPr/>
        </p:nvSpPr>
        <p:spPr>
          <a:xfrm>
            <a:off x="5894902" y="4203602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F2ED57B8-29F6-4E12-9EF3-6F4BC73A4898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3A0911-7F13-4AE0-8E06-42C6BC162A18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8AF51C73-B4DE-470F-A42D-185BBEC0757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0608A690-F045-4F27-A7C4-4CECD5A5BA4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839852C1-F489-4779-936F-78B5CC8193A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BE30A9D7-5225-4AB0-B54F-C803E39D375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9BCA7FDE-671A-41FC-BD71-4EE85C4052F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B4D80356-B77F-4EB6-9659-90ACB6AD408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46A53D9B-FFA1-4CA3-8127-1F186BB8C44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C9283C2F-A665-45D5-A207-2E9D247312C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F8C24EF6-C3C1-4462-B2C3-A9FB2DA4CE0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95" name="Рисунок 194">
            <a:extLst>
              <a:ext uri="{FF2B5EF4-FFF2-40B4-BE49-F238E27FC236}">
                <a16:creationId xmlns:a16="http://schemas.microsoft.com/office/drawing/2014/main" id="{DC9D7764-2F3D-4005-BD4E-37995FA55EE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EBC04C5F-5FAA-4C31-8EF9-32ABAE7AAA0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2A6D6D79-B423-4723-AAE6-9E8666E59F6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C0EA8147-35ED-44DF-86EC-FF3A1A27024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A087918F-1A10-46B4-8B7F-75880FE9820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210" name="Рисунок 209">
            <a:extLst>
              <a:ext uri="{FF2B5EF4-FFF2-40B4-BE49-F238E27FC236}">
                <a16:creationId xmlns:a16="http://schemas.microsoft.com/office/drawing/2014/main" id="{623515C6-B188-4C6A-9B5B-3BB62858265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A81F1D18-88F3-4D09-BBFB-1B1E1FF990F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212" name="Рисунок 211">
            <a:extLst>
              <a:ext uri="{FF2B5EF4-FFF2-40B4-BE49-F238E27FC236}">
                <a16:creationId xmlns:a16="http://schemas.microsoft.com/office/drawing/2014/main" id="{FFFFF4D5-5AF9-4D21-877D-8660D5A1A45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213" name="Рисунок 212">
            <a:extLst>
              <a:ext uri="{FF2B5EF4-FFF2-40B4-BE49-F238E27FC236}">
                <a16:creationId xmlns:a16="http://schemas.microsoft.com/office/drawing/2014/main" id="{E4C65DC7-7775-4FAA-9072-3D9F899CEB8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214" name="Рисунок 213">
            <a:extLst>
              <a:ext uri="{FF2B5EF4-FFF2-40B4-BE49-F238E27FC236}">
                <a16:creationId xmlns:a16="http://schemas.microsoft.com/office/drawing/2014/main" id="{0C19D365-E4B7-4CC4-8070-14E53DE71EC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1E724A35-8FAC-4B05-B449-C41D134085A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216" name="Рисунок 215">
            <a:extLst>
              <a:ext uri="{FF2B5EF4-FFF2-40B4-BE49-F238E27FC236}">
                <a16:creationId xmlns:a16="http://schemas.microsoft.com/office/drawing/2014/main" id="{D85DEF19-AB31-44F0-B1B0-84E8761FD50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8C79AD44-A558-4730-9A7C-B36C8907773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218" name="Рисунок 217">
            <a:extLst>
              <a:ext uri="{FF2B5EF4-FFF2-40B4-BE49-F238E27FC236}">
                <a16:creationId xmlns:a16="http://schemas.microsoft.com/office/drawing/2014/main" id="{7F88D394-DEFC-4496-B4C7-DAFBC5353B3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219" name="Рисунок 218">
            <a:extLst>
              <a:ext uri="{FF2B5EF4-FFF2-40B4-BE49-F238E27FC236}">
                <a16:creationId xmlns:a16="http://schemas.microsoft.com/office/drawing/2014/main" id="{6DEA3FB5-6832-4367-8FDB-3DF968835BD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220" name="Рисунок 219">
            <a:extLst>
              <a:ext uri="{FF2B5EF4-FFF2-40B4-BE49-F238E27FC236}">
                <a16:creationId xmlns:a16="http://schemas.microsoft.com/office/drawing/2014/main" id="{B45C0AA2-2D3D-47FE-ACF6-76E32E6C1CB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221" name="Рисунок 220">
            <a:extLst>
              <a:ext uri="{FF2B5EF4-FFF2-40B4-BE49-F238E27FC236}">
                <a16:creationId xmlns:a16="http://schemas.microsoft.com/office/drawing/2014/main" id="{B94BF04E-C0D9-4F84-95D6-3C3F2C1955A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222" name="Рисунок 221">
            <a:extLst>
              <a:ext uri="{FF2B5EF4-FFF2-40B4-BE49-F238E27FC236}">
                <a16:creationId xmlns:a16="http://schemas.microsoft.com/office/drawing/2014/main" id="{8253D9CA-913D-4437-8F44-AF3E5F35E876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223" name="Рисунок 222">
            <a:extLst>
              <a:ext uri="{FF2B5EF4-FFF2-40B4-BE49-F238E27FC236}">
                <a16:creationId xmlns:a16="http://schemas.microsoft.com/office/drawing/2014/main" id="{7021DB8D-E673-4392-A004-C9CCB4CA8CA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6C91418E-8D45-4D61-8CB6-4B4F1E7E629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225" name="Рисунок 224">
            <a:extLst>
              <a:ext uri="{FF2B5EF4-FFF2-40B4-BE49-F238E27FC236}">
                <a16:creationId xmlns:a16="http://schemas.microsoft.com/office/drawing/2014/main" id="{4E8CC04D-6718-4ABB-9839-DCBC16BB0B0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226" name="Рисунок 225">
            <a:extLst>
              <a:ext uri="{FF2B5EF4-FFF2-40B4-BE49-F238E27FC236}">
                <a16:creationId xmlns:a16="http://schemas.microsoft.com/office/drawing/2014/main" id="{6C05289F-A51A-4333-920D-B4C86AC12BE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227" name="Рисунок 226">
            <a:extLst>
              <a:ext uri="{FF2B5EF4-FFF2-40B4-BE49-F238E27FC236}">
                <a16:creationId xmlns:a16="http://schemas.microsoft.com/office/drawing/2014/main" id="{3908ABC8-7CDE-4F29-A03B-578357A6284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F568C0F4-7672-4A39-8179-3DD11848964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5" y="6683356"/>
            <a:ext cx="156134" cy="89330"/>
          </a:xfrm>
          <a:prstGeom prst="rect">
            <a:avLst/>
          </a:prstGeom>
        </p:spPr>
      </p:pic>
      <p:pic>
        <p:nvPicPr>
          <p:cNvPr id="229" name="Рисунок 228">
            <a:extLst>
              <a:ext uri="{FF2B5EF4-FFF2-40B4-BE49-F238E27FC236}">
                <a16:creationId xmlns:a16="http://schemas.microsoft.com/office/drawing/2014/main" id="{6826DDA6-F075-4A19-B7F3-57F17D4E5A5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231" name="Рисунок 230">
            <a:extLst>
              <a:ext uri="{FF2B5EF4-FFF2-40B4-BE49-F238E27FC236}">
                <a16:creationId xmlns:a16="http://schemas.microsoft.com/office/drawing/2014/main" id="{81F76B28-A7BC-4205-B749-61D4EE55173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233" name="Рисунок 232">
            <a:extLst>
              <a:ext uri="{FF2B5EF4-FFF2-40B4-BE49-F238E27FC236}">
                <a16:creationId xmlns:a16="http://schemas.microsoft.com/office/drawing/2014/main" id="{EF0CCED8-2641-419C-8CDB-AC41C6958E5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234" name="Рисунок 233">
            <a:extLst>
              <a:ext uri="{FF2B5EF4-FFF2-40B4-BE49-F238E27FC236}">
                <a16:creationId xmlns:a16="http://schemas.microsoft.com/office/drawing/2014/main" id="{BAD24E69-9AC8-45B9-955C-EC7E496F76E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13398"/>
              </p:ext>
            </p:extLst>
          </p:nvPr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20</a:t>
            </a:fld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968F80E-E0C7-4FCB-9732-2A6A897D5142}"/>
              </a:ext>
            </a:extLst>
          </p:cNvPr>
          <p:cNvSpPr/>
          <p:nvPr/>
        </p:nvSpPr>
        <p:spPr>
          <a:xfrm>
            <a:off x="356707" y="1069741"/>
            <a:ext cx="459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ранее разработанных программных решений позволяет выполнить реконструкцию помещений, а именно получить ее трёхмерную модель повышенной детализации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443A1B9-32E1-4C94-BBA6-B8A34CDE54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" y="1142534"/>
            <a:ext cx="331770" cy="326743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889F7EC-B1B9-4D41-BA13-FAC0C8772B0C}"/>
              </a:ext>
            </a:extLst>
          </p:cNvPr>
          <p:cNvSpPr/>
          <p:nvPr/>
        </p:nvSpPr>
        <p:spPr>
          <a:xfrm>
            <a:off x="166208" y="2428208"/>
            <a:ext cx="3857846" cy="72386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8671EE-2615-4B99-982E-967C599E66F0}"/>
              </a:ext>
            </a:extLst>
          </p:cNvPr>
          <p:cNvSpPr txBox="1"/>
          <p:nvPr/>
        </p:nvSpPr>
        <p:spPr>
          <a:xfrm>
            <a:off x="71432" y="200132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AD01AEA-38CA-4F63-8443-91B9F400ED3D}"/>
              </a:ext>
            </a:extLst>
          </p:cNvPr>
          <p:cNvSpPr/>
          <p:nvPr/>
        </p:nvSpPr>
        <p:spPr>
          <a:xfrm>
            <a:off x="282957" y="252683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C28D64D-AEEC-4490-AB70-111082ABB14E}"/>
              </a:ext>
            </a:extLst>
          </p:cNvPr>
          <p:cNvSpPr/>
          <p:nvPr/>
        </p:nvSpPr>
        <p:spPr>
          <a:xfrm>
            <a:off x="388500" y="2435354"/>
            <a:ext cx="3635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реконструкции сцены с фотографии, либо отдельных ее элементов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C50E187-65A0-4236-950A-7BDFB4777D13}"/>
              </a:ext>
            </a:extLst>
          </p:cNvPr>
          <p:cNvSpPr/>
          <p:nvPr/>
        </p:nvSpPr>
        <p:spPr>
          <a:xfrm>
            <a:off x="170074" y="3511777"/>
            <a:ext cx="3859087" cy="35582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0FB22-C085-4FDA-B338-17EF53C89367}"/>
              </a:ext>
            </a:extLst>
          </p:cNvPr>
          <p:cNvSpPr txBox="1"/>
          <p:nvPr/>
        </p:nvSpPr>
        <p:spPr>
          <a:xfrm>
            <a:off x="158474" y="3072959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ECC0E7A-4368-45DC-AA35-1EED65AD692D}"/>
              </a:ext>
            </a:extLst>
          </p:cNvPr>
          <p:cNvSpPr/>
          <p:nvPr/>
        </p:nvSpPr>
        <p:spPr>
          <a:xfrm>
            <a:off x="269335" y="362738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B0D0387-D6FB-465A-8CCF-2903C45B3C6D}"/>
              </a:ext>
            </a:extLst>
          </p:cNvPr>
          <p:cNvSpPr/>
          <p:nvPr/>
        </p:nvSpPr>
        <p:spPr>
          <a:xfrm>
            <a:off x="166208" y="3530320"/>
            <a:ext cx="3261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 изображение помещения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402615-0C11-44DF-B431-60992297643A}"/>
              </a:ext>
            </a:extLst>
          </p:cNvPr>
          <p:cNvSpPr txBox="1"/>
          <p:nvPr/>
        </p:nvSpPr>
        <p:spPr>
          <a:xfrm>
            <a:off x="158474" y="3823181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Выход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C1312BC-5C22-4CB0-AE40-B8D5A7AF2FB9}"/>
              </a:ext>
            </a:extLst>
          </p:cNvPr>
          <p:cNvSpPr/>
          <p:nvPr/>
        </p:nvSpPr>
        <p:spPr>
          <a:xfrm>
            <a:off x="170074" y="4234585"/>
            <a:ext cx="3859087" cy="517873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EE35E629-5220-4410-B6E6-A49DFE8A945D}"/>
              </a:ext>
            </a:extLst>
          </p:cNvPr>
          <p:cNvSpPr/>
          <p:nvPr/>
        </p:nvSpPr>
        <p:spPr>
          <a:xfrm>
            <a:off x="269335" y="435019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F2DB7CB-AE1E-455F-9434-5470B4B1C01E}"/>
              </a:ext>
            </a:extLst>
          </p:cNvPr>
          <p:cNvSpPr/>
          <p:nvPr/>
        </p:nvSpPr>
        <p:spPr>
          <a:xfrm>
            <a:off x="-432655" y="4246898"/>
            <a:ext cx="3261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облако точек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7E9AAC62-369A-4564-82B9-F370CE56E7CC}"/>
              </a:ext>
            </a:extLst>
          </p:cNvPr>
          <p:cNvSpPr/>
          <p:nvPr/>
        </p:nvSpPr>
        <p:spPr>
          <a:xfrm>
            <a:off x="269335" y="455387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0F361623-095D-4FF0-B28A-DBAB67C7E05C}"/>
              </a:ext>
            </a:extLst>
          </p:cNvPr>
          <p:cNvSpPr/>
          <p:nvPr/>
        </p:nvSpPr>
        <p:spPr>
          <a:xfrm>
            <a:off x="325860" y="4446953"/>
            <a:ext cx="3950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модель, состоящая из полигонов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B899EF2-3CD8-4C53-8775-36C3BCA87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84" y="1133767"/>
            <a:ext cx="6474355" cy="233715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B3DFC26F-ED9C-48D2-A2C1-3EF07ECDE768}"/>
              </a:ext>
            </a:extLst>
          </p:cNvPr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5E7357E-24C4-485F-AE7C-52802444030F}"/>
              </a:ext>
            </a:extLst>
          </p:cNvPr>
          <p:cNvSpPr/>
          <p:nvPr/>
        </p:nvSpPr>
        <p:spPr>
          <a:xfrm>
            <a:off x="5646015" y="1118843"/>
            <a:ext cx="6474353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7C3650D-D7AB-4889-AA3C-87B3DC2B114E}"/>
              </a:ext>
            </a:extLst>
          </p:cNvPr>
          <p:cNvSpPr/>
          <p:nvPr/>
        </p:nvSpPr>
        <p:spPr>
          <a:xfrm>
            <a:off x="5646014" y="1361838"/>
            <a:ext cx="6474355" cy="483564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CFE3EAF8-8C26-42B3-A502-A83152CCEF96}"/>
              </a:ext>
            </a:extLst>
          </p:cNvPr>
          <p:cNvSpPr/>
          <p:nvPr/>
        </p:nvSpPr>
        <p:spPr>
          <a:xfrm>
            <a:off x="7023820" y="1080158"/>
            <a:ext cx="3850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Пуассона (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 surface)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449D8EC4-7A04-461C-A44F-F9E4D658CDE8}"/>
              </a:ext>
            </a:extLst>
          </p:cNvPr>
          <p:cNvSpPr/>
          <p:nvPr/>
        </p:nvSpPr>
        <p:spPr>
          <a:xfrm>
            <a:off x="5710909" y="1464305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7DF2D08-AC65-4206-B4D4-5F3E77D8D87C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CCD19-1120-4FFC-AB48-D2EF2A8A7371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76E40896-4896-445B-83B7-52636786C035}"/>
              </a:ext>
            </a:extLst>
          </p:cNvPr>
          <p:cNvSpPr/>
          <p:nvPr/>
        </p:nvSpPr>
        <p:spPr>
          <a:xfrm>
            <a:off x="5775055" y="1359337"/>
            <a:ext cx="768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Вход: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52374532-1F73-4859-A200-56F649236880}"/>
              </a:ext>
            </a:extLst>
          </p:cNvPr>
          <p:cNvSpPr/>
          <p:nvPr/>
        </p:nvSpPr>
        <p:spPr>
          <a:xfrm>
            <a:off x="5888132" y="1681618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727CCE-BE49-4D03-BCBE-0DFEDF7F9980}"/>
              </a:ext>
            </a:extLst>
          </p:cNvPr>
          <p:cNvSpPr txBox="1"/>
          <p:nvPr/>
        </p:nvSpPr>
        <p:spPr>
          <a:xfrm>
            <a:off x="5996921" y="1564022"/>
            <a:ext cx="5656917" cy="28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Предобработанное облако точек: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233757BA-5526-4CFA-92B2-1E2483A733D8}"/>
              </a:ext>
            </a:extLst>
          </p:cNvPr>
          <p:cNvSpPr/>
          <p:nvPr/>
        </p:nvSpPr>
        <p:spPr>
          <a:xfrm>
            <a:off x="5894014" y="2027795"/>
            <a:ext cx="157828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04C8058-15ED-4534-84E0-F70ACC8C2FC7}"/>
                  </a:ext>
                </a:extLst>
              </p:cNvPr>
              <p:cNvSpPr txBox="1"/>
              <p:nvPr/>
            </p:nvSpPr>
            <p:spPr>
              <a:xfrm>
                <a:off x="6002803" y="1906758"/>
                <a:ext cx="6437197" cy="281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Множество векторов нормалей к полигону меш сетки в каждой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</m:acc>
                    <m:r>
                      <a:rPr lang="ru-RU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 </m:t>
                    </m:r>
                  </m:oMath>
                </a14:m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04C8058-15ED-4534-84E0-F70ACC8C2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03" y="1906758"/>
                <a:ext cx="6437197" cy="281616"/>
              </a:xfrm>
              <a:prstGeom prst="rect">
                <a:avLst/>
              </a:prstGeom>
              <a:blipFill>
                <a:blip r:embed="rId8"/>
                <a:stretch>
                  <a:fillRect l="-95" t="-2174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95791DC1-5B78-4DD0-A29F-3AB43F887D25}"/>
              </a:ext>
            </a:extLst>
          </p:cNvPr>
          <p:cNvSpPr/>
          <p:nvPr/>
        </p:nvSpPr>
        <p:spPr>
          <a:xfrm>
            <a:off x="5710909" y="2462636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B54F5C7A-9674-4BA4-9DAA-60AF66CB9216}"/>
              </a:ext>
            </a:extLst>
          </p:cNvPr>
          <p:cNvSpPr/>
          <p:nvPr/>
        </p:nvSpPr>
        <p:spPr>
          <a:xfrm>
            <a:off x="5787882" y="2359251"/>
            <a:ext cx="1160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10564E-BC63-4D94-BE80-340725A9C9DC}"/>
                  </a:ext>
                </a:extLst>
              </p:cNvPr>
              <p:cNvSpPr txBox="1"/>
              <p:nvPr/>
            </p:nvSpPr>
            <p:spPr>
              <a:xfrm>
                <a:off x="5565005" y="2878206"/>
                <a:ext cx="26684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15900" algn="just"/>
                <a:r>
                  <a:rPr lang="ru-RU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Индикаторная функция </a:t>
                </a:r>
                <a14:m>
                  <m:oMath xmlns:m="http://schemas.openxmlformats.org/officeDocument/2006/math">
                    <m:r>
                      <a:rPr lang="ru-RU" sz="1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𝝌</m:t>
                    </m:r>
                    <m:d>
                      <m:dPr>
                        <m:ctrlPr>
                          <a:rPr lang="ru-RU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</m:d>
                    <m:r>
                      <a:rPr lang="en-US" sz="1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10564E-BC63-4D94-BE80-340725A9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05" y="2878206"/>
                <a:ext cx="2668419" cy="276999"/>
              </a:xfrm>
              <a:prstGeom prst="rect">
                <a:avLst/>
              </a:prstGeom>
              <a:blipFill>
                <a:blip r:embed="rId9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EF14C7AE-39A6-405E-8EB5-154307C0FD95}"/>
              </a:ext>
            </a:extLst>
          </p:cNvPr>
          <p:cNvSpPr txBox="1"/>
          <p:nvPr/>
        </p:nvSpPr>
        <p:spPr>
          <a:xfrm>
            <a:off x="5775861" y="3048611"/>
            <a:ext cx="902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/>
                </a:solidFill>
              </a:rPr>
              <a:t>Лемма: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CC9B5AC-3BDA-415A-979F-4F0A3A53F68C}"/>
                  </a:ext>
                </a:extLst>
              </p:cNvPr>
              <p:cNvSpPr txBox="1"/>
              <p:nvPr/>
            </p:nvSpPr>
            <p:spPr>
              <a:xfrm>
                <a:off x="5794272" y="2634813"/>
                <a:ext cx="2388899" cy="29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Векторное поле нормалей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</m:oMath>
                </a14:m>
                <a:endParaRPr lang="ru-RU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CC9B5AC-3BDA-415A-979F-4F0A3A53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272" y="2634813"/>
                <a:ext cx="2388899" cy="299441"/>
              </a:xfrm>
              <a:prstGeom prst="rect">
                <a:avLst/>
              </a:prstGeom>
              <a:blipFill>
                <a:blip r:embed="rId10"/>
                <a:stretch>
                  <a:fillRect l="-25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89F8007-55B4-4D3B-96AB-0139ABB7716D}"/>
                  </a:ext>
                </a:extLst>
              </p:cNvPr>
              <p:cNvSpPr txBox="1"/>
              <p:nvPr/>
            </p:nvSpPr>
            <p:spPr>
              <a:xfrm>
                <a:off x="5919827" y="4853838"/>
                <a:ext cx="979387" cy="333938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𝜵𝝌</m:t>
                      </m:r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89F8007-55B4-4D3B-96AB-0139ABB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27" y="4853838"/>
                <a:ext cx="979387" cy="333938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6E8E714-1AAA-4229-B852-DCBC547B4A5D}"/>
                  </a:ext>
                </a:extLst>
              </p:cNvPr>
              <p:cNvSpPr txBox="1"/>
              <p:nvPr/>
            </p:nvSpPr>
            <p:spPr>
              <a:xfrm>
                <a:off x="6988721" y="4847762"/>
                <a:ext cx="1830892" cy="333938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𝛁𝛁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en-US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acc>
                        <m:accPr>
                          <m:chr m:val="⃗"/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6E8E714-1AAA-4229-B852-DCBC547B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721" y="4847762"/>
                <a:ext cx="1830892" cy="333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F2DF1B-D6F1-4CB3-818F-CDCE913BB7EE}"/>
                  </a:ext>
                </a:extLst>
              </p:cNvPr>
              <p:cNvSpPr txBox="1"/>
              <p:nvPr/>
            </p:nvSpPr>
            <p:spPr>
              <a:xfrm>
                <a:off x="9883497" y="5264196"/>
                <a:ext cx="1123874" cy="333938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acc>
                        <m:accPr>
                          <m:chr m:val="⃗"/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F2DF1B-D6F1-4CB3-818F-CDCE913B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497" y="5264196"/>
                <a:ext cx="1123874" cy="3339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0DE57A4-68FD-44F6-BEF9-6524CF2A84EA}"/>
                  </a:ext>
                </a:extLst>
              </p:cNvPr>
              <p:cNvSpPr txBox="1"/>
              <p:nvPr/>
            </p:nvSpPr>
            <p:spPr>
              <a:xfrm>
                <a:off x="5603324" y="5307817"/>
                <a:ext cx="43582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15900" algn="just"/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Уравнение Пуассона с неизвестной функцией </a:t>
                </a:r>
                <a14:m>
                  <m:oMath xmlns:m="http://schemas.openxmlformats.org/officeDocument/2006/math">
                    <m:r>
                      <a:rPr lang="ru-RU" sz="1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𝝌</m:t>
                    </m:r>
                    <m:d>
                      <m:dPr>
                        <m:ctrlPr>
                          <a:rPr lang="ru-RU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0DE57A4-68FD-44F6-BEF9-6524CF2A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324" y="5307817"/>
                <a:ext cx="4358240" cy="276999"/>
              </a:xfrm>
              <a:prstGeom prst="rect">
                <a:avLst/>
              </a:prstGeom>
              <a:blipFill>
                <a:blip r:embed="rId1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9B5BC6-9C09-40EE-A549-C5226E201A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7769" y="7062028"/>
            <a:ext cx="6849431" cy="1781424"/>
          </a:xfrm>
          <a:prstGeom prst="rect">
            <a:avLst/>
          </a:prstGeom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A718085C-7F95-4FA1-BD5A-2E2249550CA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B7E665F0-A20E-4876-91C8-8E8B0B603AD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204" name="Рисунок 203">
            <a:extLst>
              <a:ext uri="{FF2B5EF4-FFF2-40B4-BE49-F238E27FC236}">
                <a16:creationId xmlns:a16="http://schemas.microsoft.com/office/drawing/2014/main" id="{4CA1D932-59D6-43EA-9FE0-37D4BC99CE3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205" name="Рисунок 204">
            <a:extLst>
              <a:ext uri="{FF2B5EF4-FFF2-40B4-BE49-F238E27FC236}">
                <a16:creationId xmlns:a16="http://schemas.microsoft.com/office/drawing/2014/main" id="{8ABDA383-62E0-4265-8113-05C908400F5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206" name="Рисунок 205">
            <a:extLst>
              <a:ext uri="{FF2B5EF4-FFF2-40B4-BE49-F238E27FC236}">
                <a16:creationId xmlns:a16="http://schemas.microsoft.com/office/drawing/2014/main" id="{7AC97B4C-1B13-4ED2-87FA-34E2D89C81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207" name="Рисунок 206">
            <a:extLst>
              <a:ext uri="{FF2B5EF4-FFF2-40B4-BE49-F238E27FC236}">
                <a16:creationId xmlns:a16="http://schemas.microsoft.com/office/drawing/2014/main" id="{E61CB515-9BB2-4047-9DAA-8C4E342BEEC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10BA38D3-D8C1-4904-97BC-11B3C190FB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209" name="Рисунок 208">
            <a:extLst>
              <a:ext uri="{FF2B5EF4-FFF2-40B4-BE49-F238E27FC236}">
                <a16:creationId xmlns:a16="http://schemas.microsoft.com/office/drawing/2014/main" id="{9861294B-6898-46C1-9FBF-D17EBFF2172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210" name="Рисунок 209">
            <a:extLst>
              <a:ext uri="{FF2B5EF4-FFF2-40B4-BE49-F238E27FC236}">
                <a16:creationId xmlns:a16="http://schemas.microsoft.com/office/drawing/2014/main" id="{9EA03BBC-29AD-4C03-8B32-ECCBE87A7BD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10D87512-14C1-4C24-898B-9E416A9C085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212" name="Рисунок 211">
            <a:extLst>
              <a:ext uri="{FF2B5EF4-FFF2-40B4-BE49-F238E27FC236}">
                <a16:creationId xmlns:a16="http://schemas.microsoft.com/office/drawing/2014/main" id="{0B9147A3-2997-42F8-BC63-B0211498A91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213" name="Рисунок 212">
            <a:extLst>
              <a:ext uri="{FF2B5EF4-FFF2-40B4-BE49-F238E27FC236}">
                <a16:creationId xmlns:a16="http://schemas.microsoft.com/office/drawing/2014/main" id="{56B61B6F-513D-4B47-ACA0-1900AD1C638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214" name="Рисунок 213">
            <a:extLst>
              <a:ext uri="{FF2B5EF4-FFF2-40B4-BE49-F238E27FC236}">
                <a16:creationId xmlns:a16="http://schemas.microsoft.com/office/drawing/2014/main" id="{D5E8EBBE-CD8B-486F-A42E-D377E34174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98A1CE20-2D46-4F87-9227-EB9D9386A7F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216" name="Рисунок 215">
            <a:extLst>
              <a:ext uri="{FF2B5EF4-FFF2-40B4-BE49-F238E27FC236}">
                <a16:creationId xmlns:a16="http://schemas.microsoft.com/office/drawing/2014/main" id="{72143074-F902-4F6D-868D-8246DF89CAA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F0F660A0-91D8-4DDD-BBA0-4E1C8071774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218" name="Рисунок 217">
            <a:extLst>
              <a:ext uri="{FF2B5EF4-FFF2-40B4-BE49-F238E27FC236}">
                <a16:creationId xmlns:a16="http://schemas.microsoft.com/office/drawing/2014/main" id="{BD602228-3DE1-4814-94F5-0307D69E63B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219" name="Рисунок 218">
            <a:extLst>
              <a:ext uri="{FF2B5EF4-FFF2-40B4-BE49-F238E27FC236}">
                <a16:creationId xmlns:a16="http://schemas.microsoft.com/office/drawing/2014/main" id="{81DCACAD-4586-4C97-BA86-E216DCC3AB1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220" name="Рисунок 219">
            <a:extLst>
              <a:ext uri="{FF2B5EF4-FFF2-40B4-BE49-F238E27FC236}">
                <a16:creationId xmlns:a16="http://schemas.microsoft.com/office/drawing/2014/main" id="{45414050-EA2A-46D2-A559-E4608915E97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221" name="Рисунок 220">
            <a:extLst>
              <a:ext uri="{FF2B5EF4-FFF2-40B4-BE49-F238E27FC236}">
                <a16:creationId xmlns:a16="http://schemas.microsoft.com/office/drawing/2014/main" id="{AF9B89B8-379C-45BB-886A-AEACEFC8DC3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222" name="Рисунок 221">
            <a:extLst>
              <a:ext uri="{FF2B5EF4-FFF2-40B4-BE49-F238E27FC236}">
                <a16:creationId xmlns:a16="http://schemas.microsoft.com/office/drawing/2014/main" id="{0E83046E-3606-4B57-A65C-549C02B14C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223" name="Рисунок 222">
            <a:extLst>
              <a:ext uri="{FF2B5EF4-FFF2-40B4-BE49-F238E27FC236}">
                <a16:creationId xmlns:a16="http://schemas.microsoft.com/office/drawing/2014/main" id="{F974D3CB-5B02-4B05-833E-3AEA87212D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27D03DF3-8161-4D35-8952-71FA24B10D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225" name="Рисунок 224">
            <a:extLst>
              <a:ext uri="{FF2B5EF4-FFF2-40B4-BE49-F238E27FC236}">
                <a16:creationId xmlns:a16="http://schemas.microsoft.com/office/drawing/2014/main" id="{6935A844-D1AA-442A-B8E1-196BE7CF8B6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226" name="Рисунок 225">
            <a:extLst>
              <a:ext uri="{FF2B5EF4-FFF2-40B4-BE49-F238E27FC236}">
                <a16:creationId xmlns:a16="http://schemas.microsoft.com/office/drawing/2014/main" id="{98988150-8E39-4615-9097-7BA3D7AEC21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227" name="Рисунок 226">
            <a:extLst>
              <a:ext uri="{FF2B5EF4-FFF2-40B4-BE49-F238E27FC236}">
                <a16:creationId xmlns:a16="http://schemas.microsoft.com/office/drawing/2014/main" id="{3C4A7678-B76D-472B-B7D4-A6E17CD43A6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89911390-82D2-403D-A115-C9A95BF7B0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229" name="Рисунок 228">
            <a:extLst>
              <a:ext uri="{FF2B5EF4-FFF2-40B4-BE49-F238E27FC236}">
                <a16:creationId xmlns:a16="http://schemas.microsoft.com/office/drawing/2014/main" id="{03A8EAEE-E858-4D90-8226-2FCEE8303E7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230" name="Рисунок 229">
            <a:extLst>
              <a:ext uri="{FF2B5EF4-FFF2-40B4-BE49-F238E27FC236}">
                <a16:creationId xmlns:a16="http://schemas.microsoft.com/office/drawing/2014/main" id="{668BFDAC-E248-4413-90A1-3A4B31A9F12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231" name="Рисунок 230">
            <a:extLst>
              <a:ext uri="{FF2B5EF4-FFF2-40B4-BE49-F238E27FC236}">
                <a16:creationId xmlns:a16="http://schemas.microsoft.com/office/drawing/2014/main" id="{DF193DAD-BB10-4C4A-B162-893836F9D72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232" name="Рисунок 231">
            <a:extLst>
              <a:ext uri="{FF2B5EF4-FFF2-40B4-BE49-F238E27FC236}">
                <a16:creationId xmlns:a16="http://schemas.microsoft.com/office/drawing/2014/main" id="{93EB252A-E28B-4CCF-98FF-060AE972731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233" name="Рисунок 232">
            <a:extLst>
              <a:ext uri="{FF2B5EF4-FFF2-40B4-BE49-F238E27FC236}">
                <a16:creationId xmlns:a16="http://schemas.microsoft.com/office/drawing/2014/main" id="{E570A364-2C2F-47EC-9033-2723F186B97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234" name="Рисунок 233">
            <a:extLst>
              <a:ext uri="{FF2B5EF4-FFF2-40B4-BE49-F238E27FC236}">
                <a16:creationId xmlns:a16="http://schemas.microsoft.com/office/drawing/2014/main" id="{CEF83118-CB8C-46C6-9C85-84CACD06F1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5" y="6683356"/>
            <a:ext cx="156134" cy="89330"/>
          </a:xfrm>
          <a:prstGeom prst="rect">
            <a:avLst/>
          </a:prstGeom>
        </p:spPr>
      </p:pic>
      <p:pic>
        <p:nvPicPr>
          <p:cNvPr id="235" name="Рисунок 234">
            <a:extLst>
              <a:ext uri="{FF2B5EF4-FFF2-40B4-BE49-F238E27FC236}">
                <a16:creationId xmlns:a16="http://schemas.microsoft.com/office/drawing/2014/main" id="{C232D738-B64B-4679-A771-434F720E1F8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236" name="Рисунок 235">
            <a:extLst>
              <a:ext uri="{FF2B5EF4-FFF2-40B4-BE49-F238E27FC236}">
                <a16:creationId xmlns:a16="http://schemas.microsoft.com/office/drawing/2014/main" id="{7612A731-7441-408F-A197-897BE187D64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134" cy="89330"/>
          </a:xfrm>
          <a:prstGeom prst="rect">
            <a:avLst/>
          </a:prstGeom>
        </p:spPr>
      </p:pic>
      <p:pic>
        <p:nvPicPr>
          <p:cNvPr id="237" name="Рисунок 236">
            <a:extLst>
              <a:ext uri="{FF2B5EF4-FFF2-40B4-BE49-F238E27FC236}">
                <a16:creationId xmlns:a16="http://schemas.microsoft.com/office/drawing/2014/main" id="{5A90FEE1-57EE-4317-90C1-70EEEFFED1C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239" name="Рисунок 238">
            <a:extLst>
              <a:ext uri="{FF2B5EF4-FFF2-40B4-BE49-F238E27FC236}">
                <a16:creationId xmlns:a16="http://schemas.microsoft.com/office/drawing/2014/main" id="{03C37148-838C-4C19-870B-29B3D2ECF16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241" name="Рисунок 240">
            <a:extLst>
              <a:ext uri="{FF2B5EF4-FFF2-40B4-BE49-F238E27FC236}">
                <a16:creationId xmlns:a16="http://schemas.microsoft.com/office/drawing/2014/main" id="{45CAD9F9-5F98-46A3-A800-14437555B8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CA33F9-8225-45C9-9540-D77ABF6AB3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9229" y="3376059"/>
            <a:ext cx="5926912" cy="135997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BC3AB45F-CC2F-4145-9AE7-4B73E44AD4D8}"/>
              </a:ext>
            </a:extLst>
          </p:cNvPr>
          <p:cNvSpPr/>
          <p:nvPr/>
        </p:nvSpPr>
        <p:spPr>
          <a:xfrm>
            <a:off x="2666050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Практическое применение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0B46F97D-B30D-4B07-B126-2C380E457A42}"/>
              </a:ext>
            </a:extLst>
          </p:cNvPr>
          <p:cNvSpPr/>
          <p:nvPr/>
        </p:nvSpPr>
        <p:spPr>
          <a:xfrm>
            <a:off x="4379083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(реконструкция помещения)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ABA5501-D988-4CCD-BB5A-12ED31C5FCEF}"/>
                  </a:ext>
                </a:extLst>
              </p:cNvPr>
              <p:cNvSpPr txBox="1"/>
              <p:nvPr/>
            </p:nvSpPr>
            <p:spPr>
              <a:xfrm>
                <a:off x="7851547" y="2755176"/>
                <a:ext cx="2151505" cy="522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𝝌</m:t>
                      </m:r>
                      <m:d>
                        <m:dPr>
                          <m:ctrlP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1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e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\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ru-RU" sz="1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ABA5501-D988-4CCD-BB5A-12ED31C5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47" y="2755176"/>
                <a:ext cx="2151505" cy="522444"/>
              </a:xfrm>
              <a:prstGeom prst="rect">
                <a:avLst/>
              </a:prstGeom>
              <a:blipFill>
                <a:blip r:embed="rId19"/>
                <a:stretch>
                  <a:fillRect t="-169767" b="-244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8C6B0BE-2527-4EB4-9DFA-2D163B41A4B5}"/>
                  </a:ext>
                </a:extLst>
              </p:cNvPr>
              <p:cNvSpPr txBox="1"/>
              <p:nvPr/>
            </p:nvSpPr>
            <p:spPr>
              <a:xfrm>
                <a:off x="8404631" y="1547895"/>
                <a:ext cx="3578460" cy="313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</m:acc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ru-RU" sz="1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ru-RU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:  </m:t>
                          </m:r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ru-RU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8C6B0BE-2527-4EB4-9DFA-2D163B41A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631" y="1547895"/>
                <a:ext cx="3578460" cy="313163"/>
              </a:xfrm>
              <a:prstGeom prst="rect">
                <a:avLst/>
              </a:prstGeom>
              <a:blipFill>
                <a:blip r:embed="rId2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1A81DF-A493-4F64-9929-BEF21951AC1A}"/>
                  </a:ext>
                </a:extLst>
              </p:cNvPr>
              <p:cNvSpPr txBox="1"/>
              <p:nvPr/>
            </p:nvSpPr>
            <p:spPr>
              <a:xfrm>
                <a:off x="7920945" y="2164218"/>
                <a:ext cx="1658299" cy="277384"/>
              </a:xfrm>
              <a:prstGeom prst="rect">
                <a:avLst/>
              </a:prstGeom>
              <a:noFill/>
              <a:ln w="38100">
                <a:solidFill>
                  <a:srgbClr val="262F5B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m:rPr>
                          <m:nor/>
                        </m:rPr>
                        <a:rPr lang="ru-RU" sz="1200" b="1">
                          <a:solidFill>
                            <a:srgbClr val="002060"/>
                          </a:solidFill>
                        </a:rPr>
                        <m:t> = {</m:t>
                      </m:r>
                      <m:sSub>
                        <m:sSubPr>
                          <m:ctrlP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1200" b="1">
                          <a:solidFill>
                            <a:srgbClr val="002060"/>
                          </a:solidFill>
                        </a:rPr>
                        <m:t>: </m:t>
                      </m:r>
                      <m:r>
                        <a:rPr lang="ru-RU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ru-RU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acc>
                      <m:r>
                        <m:rPr>
                          <m:nor/>
                        </m:rPr>
                        <a:rPr lang="ru-RU" sz="1200" b="1">
                          <a:solidFill>
                            <a:srgbClr val="002060"/>
                          </a:solidFill>
                        </a:rPr>
                        <m:t>}</m:t>
                      </m:r>
                    </m:oMath>
                  </m:oMathPara>
                </a14:m>
                <a:endParaRPr lang="ru-RU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1A81DF-A493-4F64-9929-BEF21951A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45" y="2164218"/>
                <a:ext cx="1658299" cy="277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262F5B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3EAC1742-FBBC-4278-80FC-B0E96AFB801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74" y="2707060"/>
            <a:ext cx="200713" cy="197672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EAFD1275-B86B-4A6F-8E22-82F8D1B5D4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45" y="2924506"/>
            <a:ext cx="200713" cy="197672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0A1C4488-742E-41EF-A446-2624D4FC672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7" y="4928303"/>
            <a:ext cx="200713" cy="197672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8BF5001-375B-4B1F-B3C4-2D11CC87126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30" y="3122178"/>
            <a:ext cx="200713" cy="197672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A7D5E694-2A7C-4A68-9608-6E5CB2614AD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7" y="5353607"/>
            <a:ext cx="200713" cy="1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21</a:t>
            </a:fld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56882C3-4426-4100-88A2-D76DBD4203A2}"/>
              </a:ext>
            </a:extLst>
          </p:cNvPr>
          <p:cNvSpPr/>
          <p:nvPr/>
        </p:nvSpPr>
        <p:spPr>
          <a:xfrm>
            <a:off x="5134192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C59032A-4D26-44DD-8A6C-30C5C86C1C9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22126" r="3208" b="28488"/>
          <a:stretch/>
        </p:blipFill>
        <p:spPr bwMode="auto">
          <a:xfrm>
            <a:off x="3124200" y="1081136"/>
            <a:ext cx="5819775" cy="2093960"/>
          </a:xfrm>
          <a:prstGeom prst="rect">
            <a:avLst/>
          </a:prstGeom>
          <a:noFill/>
          <a:ln w="57150">
            <a:solidFill>
              <a:srgbClr val="262F5B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D737C77-6E1C-4978-97BD-C2C9107381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3194" y="3509167"/>
            <a:ext cx="3258679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9BD87A4-3068-4E6F-9804-228BA96F031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36307" y="3509167"/>
            <a:ext cx="3201531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3818249-CB47-4FC5-900E-51403C02A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820601"/>
              </p:ext>
            </p:extLst>
          </p:nvPr>
        </p:nvGraphicFramePr>
        <p:xfrm>
          <a:off x="7902272" y="3509167"/>
          <a:ext cx="3867882" cy="2653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1" r:id="rId9" imgW="4152240" imgH="2704680" progId="">
                  <p:embed/>
                </p:oleObj>
              </mc:Choice>
              <mc:Fallback>
                <p:oleObj r:id="rId9" imgW="4152240" imgH="2704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2272" y="3509167"/>
                        <a:ext cx="3867882" cy="2653507"/>
                      </a:xfrm>
                      <a:prstGeom prst="rect">
                        <a:avLst/>
                      </a:prstGeom>
                      <a:ln w="57150"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3727055-1A0C-43A3-9A59-302B44B5819E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3318A-BA77-4DFA-B007-6CC6999B1631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BD7D72C9-87AE-4829-86AF-4833DD3C35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492303D5-A437-4E18-BAAF-DD1B45933E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B2A192CE-D993-4096-87DE-99C1C0A0E1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5524A0E3-CEC1-404D-9DA5-647F31662B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C287A513-765D-4831-8D2F-B87197D65C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5B09487B-BEEA-447A-BD38-8F6D363C92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798AF8E4-EE88-471C-89EB-60B78EA58A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95EB1F3E-CC38-4387-BF50-1927CBFB7A3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5DFE52BA-BB57-4F34-BBE2-D880B63CE2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87C5C876-AA7C-4D0C-862D-E87B004B5C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0757C0C9-EA72-441D-8CAE-C722A3667C9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D705075-D5AC-403E-A0AB-CFA98C08B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2AB23D73-6C5C-46C0-9B80-9446AFC516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81F6813C-8C7F-46F9-BAAD-B187F0B461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37A58F-B318-429F-AADB-AA7150F86D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CF2B1BC0-447C-4F7E-AAE7-E6931EB3F1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8EF18B2F-CE5A-4511-82E3-38C7730B29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68A4EDD4-95B1-46E1-8C29-19B20F1B19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27E2F15-5CE8-4A35-B6E3-9FA4E21A2F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C7569E45-563A-4746-96FA-A0CFFABECA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1F4241CE-A5D8-4096-A0C7-044BA62028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F0AC37A2-2E48-4418-95DD-89241266B8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F7F2D584-298D-4311-9D94-CB37709FDA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AF44F029-F232-4340-B6C5-23FC1FA84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F277C290-5030-4380-AD32-287EC7E0F0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78" name="Рисунок 177">
            <a:extLst>
              <a:ext uri="{FF2B5EF4-FFF2-40B4-BE49-F238E27FC236}">
                <a16:creationId xmlns:a16="http://schemas.microsoft.com/office/drawing/2014/main" id="{69DFE36A-BF60-4295-8E5B-CCBD538C916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A42CAD96-25D0-4959-A396-8946E8A18B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7885D11F-3ACF-41A3-8989-BB2F12B38C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6D7C2A5F-69CF-4298-AF14-0403CDEC258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82" name="Рисунок 181">
            <a:extLst>
              <a:ext uri="{FF2B5EF4-FFF2-40B4-BE49-F238E27FC236}">
                <a16:creationId xmlns:a16="http://schemas.microsoft.com/office/drawing/2014/main" id="{5FA29367-8985-4BE3-AFDA-274356FD94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C8DDEB09-338B-4310-90D4-212CEF7004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691A8C06-16DB-482E-864C-375EC7BCB32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9F6799A1-560B-4B17-BCEB-D488A9E33F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5" y="6683356"/>
            <a:ext cx="156134" cy="89330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0F21B2D3-B935-4A82-92A0-B33D60E0BF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574EFAB1-99A8-4400-AB90-AC94093D9F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134" cy="89330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F33F6482-6001-4B45-8A65-A570D3CA61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5663B096-8C33-49AE-88BA-00BA795B64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134" cy="89330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7618E177-61A9-425D-BE8D-90734D8FC4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388B115D-A811-42F8-B23F-CFE99FD4D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DE8E389-6102-4350-BD85-7DBBDF6CC3B4}"/>
              </a:ext>
            </a:extLst>
          </p:cNvPr>
          <p:cNvSpPr/>
          <p:nvPr/>
        </p:nvSpPr>
        <p:spPr>
          <a:xfrm>
            <a:off x="2729674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Реконструкция помещения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8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301499"/>
              </p:ext>
            </p:extLst>
          </p:nvPr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22</a:t>
            </a:fld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78DA70F-3AAF-4F9F-BADE-D5E4C860A45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21905" r="2362" b="28272"/>
          <a:stretch/>
        </p:blipFill>
        <p:spPr bwMode="auto">
          <a:xfrm>
            <a:off x="3124200" y="1081136"/>
            <a:ext cx="5819775" cy="2093960"/>
          </a:xfrm>
          <a:prstGeom prst="rect">
            <a:avLst/>
          </a:prstGeom>
          <a:noFill/>
          <a:ln w="5715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153335-C3BD-4641-923A-C13F1F27A08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3194" y="3509166"/>
            <a:ext cx="3257190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397571C-182F-4EFB-9712-3DFE63660B8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36306" y="3509166"/>
            <a:ext cx="3201531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graphicFrame>
        <p:nvGraphicFramePr>
          <p:cNvPr id="49" name="Объект 48">
            <a:extLst>
              <a:ext uri="{FF2B5EF4-FFF2-40B4-BE49-F238E27FC236}">
                <a16:creationId xmlns:a16="http://schemas.microsoft.com/office/drawing/2014/main" id="{947F9DAE-BEA0-458D-84FB-82D4C7B1D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605187"/>
              </p:ext>
            </p:extLst>
          </p:nvPr>
        </p:nvGraphicFramePr>
        <p:xfrm>
          <a:off x="7903759" y="3505298"/>
          <a:ext cx="3864542" cy="266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5" r:id="rId9" imgW="6526800" imgH="4507920" progId="">
                  <p:embed/>
                </p:oleObj>
              </mc:Choice>
              <mc:Fallback>
                <p:oleObj r:id="rId9" imgW="6526800" imgH="4507920" progId="">
                  <p:embed/>
                  <p:pic>
                    <p:nvPicPr>
                      <p:cNvPr id="48" name="Объект 47">
                        <a:extLst>
                          <a:ext uri="{FF2B5EF4-FFF2-40B4-BE49-F238E27FC236}">
                            <a16:creationId xmlns:a16="http://schemas.microsoft.com/office/drawing/2014/main" id="{67E4B9CF-457C-471A-8A37-7F101E400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3759" y="3505298"/>
                        <a:ext cx="3864542" cy="2661214"/>
                      </a:xfrm>
                      <a:prstGeom prst="rect">
                        <a:avLst/>
                      </a:prstGeom>
                      <a:ln w="57150"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69AF516-EAEE-47AA-82F0-556B0A695CD9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D75F3DCD-BCAB-4526-9175-EF037DA433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7A7E81DD-2D78-4F1F-9042-9411F5C24C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D2AC9255-252C-4987-995F-C3C2C19F0B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048E66ED-7F12-49AB-9568-F5A9003496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4777EB39-4124-489B-BBCE-E1E01F1507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B771A144-E630-4BC3-B216-D4A255DB91B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43EDBE00-8EAA-4D79-9EDA-391ED0B9E3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FB72EA43-05CF-46AD-A712-EDA4531C6C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68A26CC7-EFDE-400B-9DC2-FF850B5500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7037F99E-0055-43D2-9BC5-68237CBBF3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45C21829-528C-4758-9E7B-82C745F7E9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329A01B5-8A3F-413C-9F39-3F0C7E354B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C8FBA8B2-D00D-46C1-8141-C9D407025A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92567CF9-87F0-42B2-BFD3-12DDAB3F10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1D3D395F-F6E9-44E5-BD29-5AC3B59278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D310FA4E-CF2C-492D-B68C-5F3569D9C7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87BF5FD-CD83-40D8-BFE9-815271CC1E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E7C8B0CE-5BDD-4AE8-8D4B-8290D0193D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C33FEE0D-F657-4CC4-BEF2-A6B37B4F71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44DC4A58-AD3F-41A8-9E2B-D33355A464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C643A1D5-A5DC-4758-8F6A-2A90ED1F86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FE9C6E1A-2C37-4920-843A-65A417AB08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80C32008-6103-4AB3-8AC0-2718F31981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65216CBD-1A81-4201-86F0-51B8D18859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1159CB15-2049-4D7D-824A-B3E0ED9005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1B14D1D4-83EF-4558-8BDC-DF1E42892B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E000864B-2537-4E1F-BAFC-D3D3440EF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AC2C841F-25D9-4E5B-B8DE-F5A0221B49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56" y="6683356"/>
            <a:ext cx="156134" cy="8933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FE54B65D-017B-4E7C-94C4-5EA68EDE11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1DD98F50-D33C-45F9-9CBF-A3336310BE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6F6943AE-0FBB-422C-947E-5FCBEAE62C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8354FE97-4A7E-464D-A225-A83F432F02F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2D0933F8-E963-400B-9B09-14CF66644B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5" y="6683356"/>
            <a:ext cx="156134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8D939D83-6DDB-4897-A776-F6D84F0182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B9C05CCA-0D4B-423A-8BEA-E0F21CC87C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134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84CCA5E9-3887-46A4-BBE2-28A2BC8CCB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B45DE3D7-C02E-4AC3-968B-57602F3C66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134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27033401-AFFD-4272-A892-A9BFFE8D56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43B1F285-C434-4BCC-848E-42BD501345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134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DE528925-F754-4262-AA0D-9D1147D4BD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6A3DCD8-151D-4E68-8C25-CE4A70384D1B}"/>
              </a:ext>
            </a:extLst>
          </p:cNvPr>
          <p:cNvSpPr/>
          <p:nvPr/>
        </p:nvSpPr>
        <p:spPr>
          <a:xfrm>
            <a:off x="5134192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88952647-0E49-4E7B-813F-8C7C7DDCAEA0}"/>
              </a:ext>
            </a:extLst>
          </p:cNvPr>
          <p:cNvSpPr/>
          <p:nvPr/>
        </p:nvSpPr>
        <p:spPr>
          <a:xfrm>
            <a:off x="2729674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Реконструкция помещения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8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Объект 143">
            <a:extLst>
              <a:ext uri="{FF2B5EF4-FFF2-40B4-BE49-F238E27FC236}">
                <a16:creationId xmlns:a16="http://schemas.microsoft.com/office/drawing/2014/main" id="{3179A313-9DD5-44DA-9876-A57E840E3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321667"/>
              </p:ext>
            </p:extLst>
          </p:nvPr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r:id="rId4" imgW="24380640" imgH="13714200" progId="">
                  <p:embed/>
                </p:oleObj>
              </mc:Choice>
              <mc:Fallback>
                <p:oleObj r:id="rId4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A5B04787-DC94-43AD-A537-00941177B75D}"/>
              </a:ext>
            </a:extLst>
          </p:cNvPr>
          <p:cNvSpPr/>
          <p:nvPr/>
        </p:nvSpPr>
        <p:spPr>
          <a:xfrm>
            <a:off x="2952717" y="1107419"/>
            <a:ext cx="6834892" cy="97669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C13C0A9-0CB1-4A3B-ABDF-EB0FA0743DA4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06F5CA24-07C0-4E2D-8DC0-801CCD865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E372B249-D1CA-4F72-A2E9-A10F352F98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2F34970E-85F3-4D17-B59D-90A2E02644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6DA757FC-AF90-437F-8ECC-4BF20A1C1B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EB4FC85D-F977-4311-8C9F-8FAAB0E798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FFA565C1-181B-4FA8-AE79-57979A3E3D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5C9193E1-6618-4721-AA40-FF7D6ABF84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D93361F4-0E79-4FB1-A86E-93E7FF801F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B7D9A25F-E90B-4B0C-8DAF-4785CB7937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FEBF7A63-4A22-4686-9F85-75D8AEDA45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FE3BF389-24B7-4842-A230-F14B1BE5B2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3D0A4FD8-CF66-45B1-A52C-22C840EAC2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329DD2D2-B95D-4658-9097-2382E85BE8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7DCF8C53-A21A-4DA0-B44E-181E95197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11C3C6F6-4081-4CA3-94B7-B40DBBD55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64F58002-6480-49EF-94AC-6A2BAFF79A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134" cy="8933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56D743C6-12DB-4421-9F55-00E65A558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85BEFC99-AFAF-4BAD-86D9-785EF5329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134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6DAD64AA-69E6-4ED5-8306-7B6C8F2738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84" y="6683356"/>
            <a:ext cx="156134" cy="8933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42644A80-3815-4F3C-A55F-4C729290EF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CE2DDD0A-9452-4704-BE0A-3CC9E5CE0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134" cy="8933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AFBCE93F-53C3-47E8-959A-0858DD5C7A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E4260DF4-03CB-424E-8B48-5FB7CD3401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134" cy="8933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E2CB93AA-1439-438B-837A-D351F134B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D7335AF1-4B8B-46FB-B88E-C24083C039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134" cy="8933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861F985A-D9CE-491A-9B22-E503E0A3CA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03" y="6683356"/>
            <a:ext cx="156134" cy="89330"/>
          </a:xfrm>
          <a:prstGeom prst="rect">
            <a:avLst/>
          </a:prstGeom>
        </p:spPr>
      </p:pic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265AE2AE-33DA-4AF7-A709-FCF56E26AC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4CB7ADD9-C8A3-44C2-A2F6-E448021F34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134" cy="89330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9FCB429B-C199-4832-852B-094679CB1B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C82C79FC-4CC9-4B25-A345-C526B86AFB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134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0069E9A8-4719-4A56-9C1F-532B62377E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3E9A5DE1-E251-414C-8E4F-95BF2794C2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134" cy="8933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5301FB7A-6978-479B-80DA-A184485F18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5" y="6683356"/>
            <a:ext cx="156134" cy="8933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586EF085-0264-4EC9-9E66-2E83FA14D0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22C7993F-1908-43D0-B827-AFCD11E057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134" cy="8933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AC810390-C524-4DD8-B893-0F286B8C11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422431E3-4398-499B-9C44-2A859EF316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134" cy="8933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271C2876-0099-4275-9EDF-E878ACF2B1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50D2A1B5-B785-4D6E-AB93-4EEBC10DCB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134" cy="8933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860179C0-FD39-44AD-9525-1290A2BAAA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167" y="6683356"/>
            <a:ext cx="156134" cy="8933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250D153-3AF4-4493-9A2B-A1B391253ED7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C6778E8E-814B-4537-9B70-CEAFEB6F2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46" name="Номер слайда 1">
            <a:extLst>
              <a:ext uri="{FF2B5EF4-FFF2-40B4-BE49-F238E27FC236}">
                <a16:creationId xmlns:a16="http://schemas.microsoft.com/office/drawing/2014/main" id="{0F6249BC-2B11-43ED-BAB3-11434464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3EF56CF-1111-4C01-AD9C-30121BC5349A}" type="slidenum">
              <a:rPr lang="ru-RU" smtClean="0"/>
              <a:t>23</a:t>
            </a:fld>
            <a:endParaRPr lang="ru-RU" dirty="0"/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843A3BA9-25F8-453C-90DB-2215C0C7D12B}"/>
              </a:ext>
            </a:extLst>
          </p:cNvPr>
          <p:cNvSpPr/>
          <p:nvPr/>
        </p:nvSpPr>
        <p:spPr>
          <a:xfrm>
            <a:off x="2729674" y="225259"/>
            <a:ext cx="71723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Заключение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B72D466-9658-4ABE-BF8B-1587631D391B}"/>
              </a:ext>
            </a:extLst>
          </p:cNvPr>
          <p:cNvSpPr txBox="1"/>
          <p:nvPr/>
        </p:nvSpPr>
        <p:spPr>
          <a:xfrm>
            <a:off x="729227" y="2202126"/>
            <a:ext cx="22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acking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3E0604A-19E7-435D-9D74-76D722189BBA}"/>
              </a:ext>
            </a:extLst>
          </p:cNvPr>
          <p:cNvSpPr txBox="1"/>
          <p:nvPr/>
        </p:nvSpPr>
        <p:spPr>
          <a:xfrm>
            <a:off x="745331" y="3122282"/>
            <a:ext cx="5214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оптического потока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стереоректификация + 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9E9602-2A9F-4CDC-AE62-A179570A81B3}"/>
              </a:ext>
            </a:extLst>
          </p:cNvPr>
          <p:cNvSpPr txBox="1"/>
          <p:nvPr/>
        </p:nvSpPr>
        <p:spPr>
          <a:xfrm>
            <a:off x="975891" y="5533212"/>
            <a:ext cx="4946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используются для дальнейшего упрощения классификации отсканированных объектов</a:t>
            </a:r>
            <a:endParaRPr lang="ru-RU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4A808B2-BE7D-4BE2-86DB-9CF6174BC0C3}"/>
              </a:ext>
            </a:extLst>
          </p:cNvPr>
          <p:cNvSpPr txBox="1"/>
          <p:nvPr/>
        </p:nvSpPr>
        <p:spPr>
          <a:xfrm>
            <a:off x="7453140" y="3133577"/>
            <a:ext cx="3225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реконструкции поверхности Пуассона: </a:t>
            </a:r>
          </a:p>
        </p:txBody>
      </p:sp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4AE5617D-751C-4B07-A631-6E26647EF4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9" y="2292510"/>
            <a:ext cx="218392" cy="215084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7886D88B-442B-4C8F-A50D-3D8A3DCADD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9" y="3277852"/>
            <a:ext cx="218392" cy="215084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71876808-2A24-48C5-AE1F-E34EAB1225BC}"/>
              </a:ext>
            </a:extLst>
          </p:cNvPr>
          <p:cNvSpPr txBox="1"/>
          <p:nvPr/>
        </p:nvSpPr>
        <p:spPr>
          <a:xfrm>
            <a:off x="799749" y="3683352"/>
            <a:ext cx="3191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используются для </a:t>
            </a:r>
            <a:r>
              <a:rPr lang="ru-RU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отслеживания объектов и реконструкции помещения</a:t>
            </a:r>
            <a:endParaRPr lang="ru-RU" sz="1200" dirty="0"/>
          </a:p>
        </p:txBody>
      </p:sp>
      <p:sp>
        <p:nvSpPr>
          <p:cNvPr id="160" name="Прямоугольник 159">
            <a:extLst>
              <a:ext uri="{FF2B5EF4-FFF2-40B4-BE49-F238E27FC236}">
                <a16:creationId xmlns:a16="http://schemas.microsoft.com/office/drawing/2014/main" id="{3E17BA29-D034-4000-B058-0EE971F30470}"/>
              </a:ext>
            </a:extLst>
          </p:cNvPr>
          <p:cNvSpPr/>
          <p:nvPr/>
        </p:nvSpPr>
        <p:spPr>
          <a:xfrm>
            <a:off x="650628" y="3765736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799301B-1426-41AE-A983-44B9DBAABEA6}"/>
              </a:ext>
            </a:extLst>
          </p:cNvPr>
          <p:cNvSpPr txBox="1"/>
          <p:nvPr/>
        </p:nvSpPr>
        <p:spPr>
          <a:xfrm>
            <a:off x="799749" y="4161046"/>
            <a:ext cx="3910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среди рассмотренных подходов метод оптического потока оказался наиболее эффективным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B22C8D8E-80F7-4441-8CEC-FC02E8782A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1" y="4952099"/>
            <a:ext cx="218392" cy="215084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A75952A5-5B80-4558-BED2-5F035FCDF706}"/>
              </a:ext>
            </a:extLst>
          </p:cNvPr>
          <p:cNvSpPr txBox="1"/>
          <p:nvPr/>
        </p:nvSpPr>
        <p:spPr>
          <a:xfrm>
            <a:off x="792990" y="4905752"/>
            <a:ext cx="6659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Классификация на основе геометрических характеристик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6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sz="1600" dirty="0">
              <a:solidFill>
                <a:srgbClr val="00206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AF8197F-AC36-482E-B026-409595813E4C}"/>
              </a:ext>
            </a:extLst>
          </p:cNvPr>
          <p:cNvSpPr txBox="1"/>
          <p:nvPr/>
        </p:nvSpPr>
        <p:spPr>
          <a:xfrm>
            <a:off x="1031283" y="2592867"/>
            <a:ext cx="4683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выполнена программная реализация для технологии отслеживания плоскостей в дополненной реальности (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ru-RU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200" dirty="0"/>
          </a:p>
        </p:txBody>
      </p:sp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11047BE7-D6A6-4A18-8FAF-1517FC77BC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91" y="3188105"/>
            <a:ext cx="218392" cy="21508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7A1B065-7C71-4AC1-AEB7-37096F1C811B}"/>
              </a:ext>
            </a:extLst>
          </p:cNvPr>
          <p:cNvSpPr txBox="1"/>
          <p:nvPr/>
        </p:nvSpPr>
        <p:spPr>
          <a:xfrm>
            <a:off x="7584957" y="3701679"/>
            <a:ext cx="3910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применён для восстановления трёхмерных моделей, сохраненны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х в файл. </a:t>
            </a: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2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17A0DD6-4C67-4CF3-8E48-75EB05B147ED}"/>
              </a:ext>
            </a:extLst>
          </p:cNvPr>
          <p:cNvSpPr txBox="1"/>
          <p:nvPr/>
        </p:nvSpPr>
        <p:spPr>
          <a:xfrm>
            <a:off x="7593382" y="4196562"/>
            <a:ext cx="336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модель реконструированной помещения в дальнейшем можно загрузить в любой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-движок</a:t>
            </a:r>
            <a:endParaRPr lang="ru-RU" sz="1200" dirty="0"/>
          </a:p>
        </p:txBody>
      </p:sp>
      <p:sp>
        <p:nvSpPr>
          <p:cNvPr id="178" name="Скругленный прямоугольник 171">
            <a:extLst>
              <a:ext uri="{FF2B5EF4-FFF2-40B4-BE49-F238E27FC236}">
                <a16:creationId xmlns:a16="http://schemas.microsoft.com/office/drawing/2014/main" id="{0ABC6928-F2FD-4895-BFDC-BFA7A3C99221}"/>
              </a:ext>
            </a:extLst>
          </p:cNvPr>
          <p:cNvSpPr/>
          <p:nvPr/>
        </p:nvSpPr>
        <p:spPr>
          <a:xfrm>
            <a:off x="843173" y="2544680"/>
            <a:ext cx="4996652" cy="583359"/>
          </a:xfrm>
          <a:prstGeom prst="round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Скругленный прямоугольник 171">
            <a:extLst>
              <a:ext uri="{FF2B5EF4-FFF2-40B4-BE49-F238E27FC236}">
                <a16:creationId xmlns:a16="http://schemas.microsoft.com/office/drawing/2014/main" id="{DA626ADD-54EA-4521-AA44-3174478AFFD6}"/>
              </a:ext>
            </a:extLst>
          </p:cNvPr>
          <p:cNvSpPr/>
          <p:nvPr/>
        </p:nvSpPr>
        <p:spPr>
          <a:xfrm>
            <a:off x="828626" y="3699794"/>
            <a:ext cx="3162349" cy="1111423"/>
          </a:xfrm>
          <a:prstGeom prst="round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7F404ECF-0E9E-41B1-A12B-77470D82A94A}"/>
              </a:ext>
            </a:extLst>
          </p:cNvPr>
          <p:cNvSpPr/>
          <p:nvPr/>
        </p:nvSpPr>
        <p:spPr>
          <a:xfrm>
            <a:off x="650628" y="4242778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E8FB5F50-F21C-4F52-8DA3-B55F02B7F211}"/>
              </a:ext>
            </a:extLst>
          </p:cNvPr>
          <p:cNvSpPr/>
          <p:nvPr/>
        </p:nvSpPr>
        <p:spPr>
          <a:xfrm>
            <a:off x="650628" y="2685322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FB0F2D41-FC89-4DC2-87E1-C21EB097F788}"/>
              </a:ext>
            </a:extLst>
          </p:cNvPr>
          <p:cNvSpPr/>
          <p:nvPr/>
        </p:nvSpPr>
        <p:spPr>
          <a:xfrm>
            <a:off x="665382" y="5614282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6" name="Скругленный прямоугольник 171">
            <a:extLst>
              <a:ext uri="{FF2B5EF4-FFF2-40B4-BE49-F238E27FC236}">
                <a16:creationId xmlns:a16="http://schemas.microsoft.com/office/drawing/2014/main" id="{D5460A53-C6A7-4C5D-A095-C03DADF42C50}"/>
              </a:ext>
            </a:extLst>
          </p:cNvPr>
          <p:cNvSpPr/>
          <p:nvPr/>
        </p:nvSpPr>
        <p:spPr>
          <a:xfrm>
            <a:off x="838424" y="5490132"/>
            <a:ext cx="4820780" cy="584776"/>
          </a:xfrm>
          <a:prstGeom prst="round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7" name="Скругленный прямоугольник 171">
            <a:extLst>
              <a:ext uri="{FF2B5EF4-FFF2-40B4-BE49-F238E27FC236}">
                <a16:creationId xmlns:a16="http://schemas.microsoft.com/office/drawing/2014/main" id="{62BC2535-C3A7-4F4C-A6F2-7436990B57CB}"/>
              </a:ext>
            </a:extLst>
          </p:cNvPr>
          <p:cNvSpPr/>
          <p:nvPr/>
        </p:nvSpPr>
        <p:spPr>
          <a:xfrm>
            <a:off x="7595317" y="3732656"/>
            <a:ext cx="3513793" cy="1130411"/>
          </a:xfrm>
          <a:prstGeom prst="round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16ECC942-B58F-4C0E-A5A8-88DA41255801}"/>
              </a:ext>
            </a:extLst>
          </p:cNvPr>
          <p:cNvSpPr/>
          <p:nvPr/>
        </p:nvSpPr>
        <p:spPr>
          <a:xfrm>
            <a:off x="7401355" y="3781307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DF3E3EF4-46C4-4BE8-96C2-EF05B45B7B8E}"/>
              </a:ext>
            </a:extLst>
          </p:cNvPr>
          <p:cNvSpPr/>
          <p:nvPr/>
        </p:nvSpPr>
        <p:spPr>
          <a:xfrm>
            <a:off x="7401355" y="4297861"/>
            <a:ext cx="118948" cy="1249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6909DA1-5E28-4032-B50B-7A66A0C2B328}"/>
              </a:ext>
            </a:extLst>
          </p:cNvPr>
          <p:cNvSpPr txBox="1"/>
          <p:nvPr/>
        </p:nvSpPr>
        <p:spPr>
          <a:xfrm>
            <a:off x="2499646" y="1068455"/>
            <a:ext cx="77057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ходе выполнения данной работы были </a:t>
            </a:r>
          </a:p>
          <a:p>
            <a:pPr algn="ctr"/>
            <a:r>
              <a:rPr lang="ru-RU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успешно реализованы и исследованы следующие </a:t>
            </a:r>
            <a:br>
              <a:rPr lang="ru-RU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методы и алгоритмы:</a:t>
            </a:r>
            <a:endParaRPr lang="ru-RU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0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622086"/>
              </p:ext>
            </p:extLst>
          </p:nvPr>
        </p:nvGraphicFramePr>
        <p:xfrm>
          <a:off x="-8964" y="-60992"/>
          <a:ext cx="12200964" cy="691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4" r:id="rId4" imgW="24380640" imgH="13714200" progId="">
                  <p:embed/>
                </p:oleObj>
              </mc:Choice>
              <mc:Fallback>
                <p:oleObj r:id="rId4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964" y="-60992"/>
                        <a:ext cx="12200964" cy="6918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0" y="6284686"/>
            <a:ext cx="12204700" cy="586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1" y="1538070"/>
            <a:ext cx="10865859" cy="430352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5FD48-F38B-3D4A-FFC5-5FACA108F18A}"/>
              </a:ext>
            </a:extLst>
          </p:cNvPr>
          <p:cNvSpPr txBox="1"/>
          <p:nvPr/>
        </p:nvSpPr>
        <p:spPr>
          <a:xfrm>
            <a:off x="2894769" y="3136612"/>
            <a:ext cx="640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2843A-0E0C-CFC0-5004-39E03E68F8D9}"/>
              </a:ext>
            </a:extLst>
          </p:cNvPr>
          <p:cNvSpPr txBox="1"/>
          <p:nvPr/>
        </p:nvSpPr>
        <p:spPr>
          <a:xfrm>
            <a:off x="1912143" y="5374883"/>
            <a:ext cx="8081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М1ПМвм Розанов Д.И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73" y="1762922"/>
            <a:ext cx="2549247" cy="71456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C13C0A9-0CB1-4A3B-ABDF-EB0FA0743DA4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50D153-3AF4-4493-9A2B-A1B391253ED7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</p:spTree>
    <p:extLst>
      <p:ext uri="{BB962C8B-B14F-4D97-AF65-F5344CB8AC3E}">
        <p14:creationId xmlns:p14="http://schemas.microsoft.com/office/powerpoint/2010/main" val="37323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Объект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75589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78760574-4C7F-41E9-9B4A-6B40BE66F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75" y="2806080"/>
            <a:ext cx="6278034" cy="462049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212421-2A49-4388-AED7-635226C2E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62" y="5841367"/>
            <a:ext cx="6278034" cy="358003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26B23314-6825-4385-B874-5A32CC9376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77" y="1428473"/>
            <a:ext cx="1148137" cy="2493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A571D8-782E-4725-B43F-27236EE36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28" y="1072758"/>
            <a:ext cx="6278034" cy="273728"/>
          </a:xfrm>
          <a:prstGeom prst="rect">
            <a:avLst/>
          </a:prstGeom>
        </p:spPr>
      </p:pic>
      <p:sp>
        <p:nvSpPr>
          <p:cNvPr id="12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3EF56CF-1111-4C01-AD9C-30121BC5349A}" type="slidenum">
              <a:rPr lang="ru-RU" smtClean="0"/>
              <a:t>2</a:t>
            </a:fld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7682567" y="1037254"/>
            <a:ext cx="28400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плоскостей</a:t>
            </a:r>
          </a:p>
        </p:txBody>
      </p:sp>
      <p:sp>
        <p:nvSpPr>
          <p:cNvPr id="144" name="Прямоугольник 143"/>
          <p:cNvSpPr/>
          <p:nvPr/>
        </p:nvSpPr>
        <p:spPr>
          <a:xfrm>
            <a:off x="5809877" y="1397999"/>
            <a:ext cx="1216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Плоскость:</a:t>
            </a:r>
          </a:p>
        </p:txBody>
      </p:sp>
      <p:sp>
        <p:nvSpPr>
          <p:cNvPr id="145" name="Прямоугольник 144"/>
          <p:cNvSpPr/>
          <p:nvPr/>
        </p:nvSpPr>
        <p:spPr>
          <a:xfrm>
            <a:off x="5932470" y="1642385"/>
            <a:ext cx="130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 Render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Прямоугольник 145"/>
          <p:cNvSpPr/>
          <p:nvPr/>
        </p:nvSpPr>
        <p:spPr>
          <a:xfrm>
            <a:off x="5932470" y="1856007"/>
            <a:ext cx="1651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 Plane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932470" y="2083078"/>
            <a:ext cx="335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Скрипт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 Plane Mesh Visualizer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Прямоугольник 147"/>
          <p:cNvSpPr/>
          <p:nvPr/>
        </p:nvSpPr>
        <p:spPr>
          <a:xfrm>
            <a:off x="5941468" y="2289611"/>
            <a:ext cx="328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Белый материал с прозрачностью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402176" y="1754518"/>
            <a:ext cx="751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prefab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Прямоугольник 149"/>
          <p:cNvSpPr/>
          <p:nvPr/>
        </p:nvSpPr>
        <p:spPr>
          <a:xfrm>
            <a:off x="10377743" y="1574655"/>
            <a:ext cx="16171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 Prefab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объекта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 Plane Manager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Прямоугольник 150"/>
          <p:cNvSpPr/>
          <p:nvPr/>
        </p:nvSpPr>
        <p:spPr>
          <a:xfrm>
            <a:off x="7397386" y="3326121"/>
            <a:ext cx="29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Определить касание по экрану</a:t>
            </a:r>
          </a:p>
        </p:txBody>
      </p:sp>
      <p:sp>
        <p:nvSpPr>
          <p:cNvPr id="152" name="Прямоугольник 151"/>
          <p:cNvSpPr/>
          <p:nvPr/>
        </p:nvSpPr>
        <p:spPr>
          <a:xfrm>
            <a:off x="7307543" y="3703690"/>
            <a:ext cx="3215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Проверка, что касание завершено</a:t>
            </a:r>
          </a:p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Получить позицию касания</a:t>
            </a:r>
          </a:p>
        </p:txBody>
      </p:sp>
      <p:sp>
        <p:nvSpPr>
          <p:cNvPr id="153" name="Прямоугольник 152"/>
          <p:cNvSpPr/>
          <p:nvPr/>
        </p:nvSpPr>
        <p:spPr>
          <a:xfrm>
            <a:off x="6834095" y="4375323"/>
            <a:ext cx="4442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Выпустить луч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Raycast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из  точки  касания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Определить тип объекта, с которым было</a:t>
            </a:r>
          </a:p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пересечение луча</a:t>
            </a:r>
          </a:p>
        </p:txBody>
      </p:sp>
      <p:sp>
        <p:nvSpPr>
          <p:cNvPr id="154" name="Прямоугольник 153"/>
          <p:cNvSpPr/>
          <p:nvPr/>
        </p:nvSpPr>
        <p:spPr>
          <a:xfrm>
            <a:off x="7584298" y="5243857"/>
            <a:ext cx="2699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Проверка на тип плоскости.</a:t>
            </a:r>
          </a:p>
        </p:txBody>
      </p:sp>
      <p:sp>
        <p:nvSpPr>
          <p:cNvPr id="157" name="Прямоугольник 156"/>
          <p:cNvSpPr/>
          <p:nvPr/>
        </p:nvSpPr>
        <p:spPr>
          <a:xfrm>
            <a:off x="7177356" y="5845788"/>
            <a:ext cx="3687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Отрисовка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соответствующего объекта</a:t>
            </a:r>
          </a:p>
        </p:txBody>
      </p:sp>
      <p:sp>
        <p:nvSpPr>
          <p:cNvPr id="158" name="Прямоугольник 157"/>
          <p:cNvSpPr/>
          <p:nvPr/>
        </p:nvSpPr>
        <p:spPr>
          <a:xfrm>
            <a:off x="5909051" y="2765528"/>
            <a:ext cx="6050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типа плоскости: </a:t>
            </a:r>
          </a:p>
          <a:p>
            <a:pPr algn="ctr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горизонтальная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вертикальная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4724400" y="23445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PlaneTracking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97AAAD8-C12F-4A17-93F7-A0E161F71619}"/>
              </a:ext>
            </a:extLst>
          </p:cNvPr>
          <p:cNvSpPr/>
          <p:nvPr/>
        </p:nvSpPr>
        <p:spPr>
          <a:xfrm>
            <a:off x="5807912" y="1054556"/>
            <a:ext cx="6292650" cy="283710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5A87DF03-9CBB-47B3-BD41-6ECC04E22A81}"/>
              </a:ext>
            </a:extLst>
          </p:cNvPr>
          <p:cNvSpPr/>
          <p:nvPr/>
        </p:nvSpPr>
        <p:spPr>
          <a:xfrm>
            <a:off x="5807912" y="1435050"/>
            <a:ext cx="3420429" cy="115137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6BEA11DA-8741-4FD8-B85D-BE98F9BA30B0}"/>
              </a:ext>
            </a:extLst>
          </p:cNvPr>
          <p:cNvSpPr/>
          <p:nvPr/>
        </p:nvSpPr>
        <p:spPr>
          <a:xfrm>
            <a:off x="5807912" y="1435209"/>
            <a:ext cx="1150102" cy="242631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474AC96-390E-4AA8-9CFF-D613FDAAC28C}"/>
              </a:ext>
            </a:extLst>
          </p:cNvPr>
          <p:cNvSpPr/>
          <p:nvPr/>
        </p:nvSpPr>
        <p:spPr>
          <a:xfrm>
            <a:off x="9443576" y="1435199"/>
            <a:ext cx="648922" cy="1150037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EA9D5027-3F62-4BC6-9FA1-EE9C994B95A8}"/>
              </a:ext>
            </a:extLst>
          </p:cNvPr>
          <p:cNvSpPr/>
          <p:nvPr/>
        </p:nvSpPr>
        <p:spPr>
          <a:xfrm>
            <a:off x="10317944" y="1435209"/>
            <a:ext cx="1782618" cy="115137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26EB25F0-E9B2-4A66-9E04-55F52C6B795B}"/>
              </a:ext>
            </a:extLst>
          </p:cNvPr>
          <p:cNvSpPr/>
          <p:nvPr/>
        </p:nvSpPr>
        <p:spPr>
          <a:xfrm>
            <a:off x="5803215" y="2803354"/>
            <a:ext cx="6279483" cy="474391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34213D1B-0072-4E67-B551-7F9329459A0F}"/>
              </a:ext>
            </a:extLst>
          </p:cNvPr>
          <p:cNvSpPr/>
          <p:nvPr/>
        </p:nvSpPr>
        <p:spPr>
          <a:xfrm>
            <a:off x="7440390" y="3370449"/>
            <a:ext cx="2917038" cy="24991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7D70F3D2-D7EC-423E-B0CD-9829308A7BBD}"/>
              </a:ext>
            </a:extLst>
          </p:cNvPr>
          <p:cNvSpPr/>
          <p:nvPr/>
        </p:nvSpPr>
        <p:spPr>
          <a:xfrm>
            <a:off x="7356878" y="3748015"/>
            <a:ext cx="3098578" cy="47918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2EBF669F-AE3C-4221-84D5-69F7DD50A375}"/>
              </a:ext>
            </a:extLst>
          </p:cNvPr>
          <p:cNvSpPr/>
          <p:nvPr/>
        </p:nvSpPr>
        <p:spPr>
          <a:xfrm>
            <a:off x="7129959" y="4399942"/>
            <a:ext cx="3807868" cy="706075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0A72B61-660C-4D1D-8661-B27EC5B34F0D}"/>
              </a:ext>
            </a:extLst>
          </p:cNvPr>
          <p:cNvSpPr/>
          <p:nvPr/>
        </p:nvSpPr>
        <p:spPr>
          <a:xfrm>
            <a:off x="7600183" y="5265596"/>
            <a:ext cx="2651828" cy="279931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2C38909C-DB91-48B9-B729-EB795EC4379F}"/>
              </a:ext>
            </a:extLst>
          </p:cNvPr>
          <p:cNvSpPr/>
          <p:nvPr/>
        </p:nvSpPr>
        <p:spPr>
          <a:xfrm>
            <a:off x="5767013" y="5841379"/>
            <a:ext cx="6279483" cy="36083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84A78267-DCFB-4783-BCBE-89EE6728E28D}"/>
              </a:ext>
            </a:extLst>
          </p:cNvPr>
          <p:cNvCxnSpPr>
            <a:cxnSpLocks/>
          </p:cNvCxnSpPr>
          <p:nvPr/>
        </p:nvCxnSpPr>
        <p:spPr>
          <a:xfrm>
            <a:off x="9222751" y="2009895"/>
            <a:ext cx="233136" cy="0"/>
          </a:xfrm>
          <a:prstGeom prst="line">
            <a:avLst/>
          </a:prstGeom>
          <a:ln w="38100">
            <a:solidFill>
              <a:srgbClr val="262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67B7F9F9-D797-43DC-99DA-EC486BD4461B}"/>
              </a:ext>
            </a:extLst>
          </p:cNvPr>
          <p:cNvCxnSpPr>
            <a:cxnSpLocks/>
          </p:cNvCxnSpPr>
          <p:nvPr/>
        </p:nvCxnSpPr>
        <p:spPr>
          <a:xfrm>
            <a:off x="10081026" y="2009895"/>
            <a:ext cx="233136" cy="0"/>
          </a:xfrm>
          <a:prstGeom prst="line">
            <a:avLst/>
          </a:prstGeom>
          <a:ln w="38100">
            <a:solidFill>
              <a:srgbClr val="262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290FDA40-7A3D-47F6-A4A8-A7686779BD9A}"/>
              </a:ext>
            </a:extLst>
          </p:cNvPr>
          <p:cNvCxnSpPr>
            <a:cxnSpLocks/>
          </p:cNvCxnSpPr>
          <p:nvPr/>
        </p:nvCxnSpPr>
        <p:spPr>
          <a:xfrm>
            <a:off x="8994778" y="3616756"/>
            <a:ext cx="0" cy="141273"/>
          </a:xfrm>
          <a:prstGeom prst="line">
            <a:avLst/>
          </a:prstGeom>
          <a:ln w="28575">
            <a:solidFill>
              <a:srgbClr val="262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C0E3D295-BA8C-45F9-805A-FBB00A4ADB41}"/>
              </a:ext>
            </a:extLst>
          </p:cNvPr>
          <p:cNvCxnSpPr>
            <a:cxnSpLocks/>
          </p:cNvCxnSpPr>
          <p:nvPr/>
        </p:nvCxnSpPr>
        <p:spPr>
          <a:xfrm>
            <a:off x="9000215" y="4237211"/>
            <a:ext cx="0" cy="168139"/>
          </a:xfrm>
          <a:prstGeom prst="line">
            <a:avLst/>
          </a:prstGeom>
          <a:ln w="28575">
            <a:solidFill>
              <a:srgbClr val="262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171B3FB0-F3D1-4A80-A6E4-77FC34EF8F9D}"/>
              </a:ext>
            </a:extLst>
          </p:cNvPr>
          <p:cNvCxnSpPr>
            <a:cxnSpLocks/>
          </p:cNvCxnSpPr>
          <p:nvPr/>
        </p:nvCxnSpPr>
        <p:spPr>
          <a:xfrm>
            <a:off x="9020971" y="5106017"/>
            <a:ext cx="0" cy="168139"/>
          </a:xfrm>
          <a:prstGeom prst="line">
            <a:avLst/>
          </a:prstGeom>
          <a:ln w="28575">
            <a:solidFill>
              <a:srgbClr val="262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AD121978-5C76-48C2-8C43-0C91015FDF01}"/>
              </a:ext>
            </a:extLst>
          </p:cNvPr>
          <p:cNvSpPr/>
          <p:nvPr/>
        </p:nvSpPr>
        <p:spPr>
          <a:xfrm>
            <a:off x="394278" y="2289368"/>
            <a:ext cx="4450202" cy="211057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4A3BF346-04D7-48E4-82CB-0AF0A9FF36F2}"/>
              </a:ext>
            </a:extLst>
          </p:cNvPr>
          <p:cNvSpPr/>
          <p:nvPr/>
        </p:nvSpPr>
        <p:spPr>
          <a:xfrm>
            <a:off x="487610" y="264120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95804E4-F637-481F-8659-B0A652D1344D}"/>
              </a:ext>
            </a:extLst>
          </p:cNvPr>
          <p:cNvSpPr txBox="1"/>
          <p:nvPr/>
        </p:nvSpPr>
        <p:spPr>
          <a:xfrm>
            <a:off x="284747" y="1875801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B32FB49-E4B3-42A6-BD67-CA794F56A7A2}"/>
              </a:ext>
            </a:extLst>
          </p:cNvPr>
          <p:cNvSpPr/>
          <p:nvPr/>
        </p:nvSpPr>
        <p:spPr>
          <a:xfrm>
            <a:off x="540855" y="2539081"/>
            <a:ext cx="4183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поиска вертикальных и горизонтальных поверхностей в AR</a:t>
            </a: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E88F9107-C46A-4D62-AD30-9A9CEC4599D1}"/>
              </a:ext>
            </a:extLst>
          </p:cNvPr>
          <p:cNvSpPr/>
          <p:nvPr/>
        </p:nvSpPr>
        <p:spPr>
          <a:xfrm>
            <a:off x="488192" y="345463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302258A0-1D06-4DD8-9E7A-F65A5E7E84B9}"/>
              </a:ext>
            </a:extLst>
          </p:cNvPr>
          <p:cNvSpPr/>
          <p:nvPr/>
        </p:nvSpPr>
        <p:spPr>
          <a:xfrm>
            <a:off x="552669" y="3365003"/>
            <a:ext cx="4278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нажатии на горизонтальную плоскость – добавлять на сцену сферу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 нажатии на  вертикальную плоскость –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добавлять куб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2DBC4E0D-194F-4A0D-B8BD-D6E3FFB021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1D5FF138-DB9C-4936-BF05-A64F5EA42983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D79C57-5136-4336-9111-4920B67E379A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36F4D7C-1C8A-4353-B81E-F5175115D3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B240FC6-9497-4208-B456-8731EC7A65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825B7BA1-D056-451F-894B-383CF43A67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55ECC890-3185-4003-B2AA-7E6170B25F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29D0D3DC-805B-4D61-8583-F72DA5C6E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7A9FA9E7-81C6-45B7-BBF1-E681D4D62C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6636BF0D-4CB5-405B-BEFD-C7DA05AA24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F4A1B1E8-C097-41BF-A465-8E5E5086BE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3B1F94D9-20D4-44B6-B2CC-85AF196F53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FBAD45DB-BE34-4BE7-BE9E-24AC4E241F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D63CFAD4-0361-486D-9D93-A67A3FD528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2095D73-84FA-4301-B49F-0ED68CC21E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AB97341A-D96F-47D7-8D55-932E89FF6B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9A857F01-C7CE-410F-9EFB-63E43ABFE7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D4EEB037-62EC-456C-841F-612224E196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98FB95D3-3BCA-43B4-9571-31DC8212D7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B7AFA42A-F23C-4307-B0DC-8736CA3F5F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BC1AD184-29B3-4EC9-9257-6B9598874E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855101BB-5E4C-418C-BC90-2C25E4C31B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C8D9AD15-F64A-41D2-908F-442336AE06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6F4090FC-0BB0-42FE-AF1B-9CD04AA352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11995A33-E250-4A1F-AEB1-F3625AA1FD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A58272B1-A805-46C5-8635-E2B62FAE75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345FC297-F67C-46EE-BE09-BC35D59460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0C8DB961-A7AE-47F2-AC44-C535D48999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93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Объект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169207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114" name="Объект 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A569FB1-992F-44F1-86FC-94DEA916190D}"/>
              </a:ext>
            </a:extLst>
          </p:cNvPr>
          <p:cNvSpPr/>
          <p:nvPr/>
        </p:nvSpPr>
        <p:spPr>
          <a:xfrm>
            <a:off x="5536734" y="1064384"/>
            <a:ext cx="6493079" cy="5211265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3EF56CF-1111-4C01-AD9C-30121BC5349A}" type="slidenum">
              <a:rPr lang="ru-RU" smtClean="0"/>
              <a:t>3</a:t>
            </a:fld>
            <a:endParaRPr lang="ru-RU"/>
          </a:p>
        </p:txBody>
      </p:sp>
      <p:pic>
        <p:nvPicPr>
          <p:cNvPr id="52" name="Рисунок 51" descr="C:\Users\Dmitriy\AppData\Local\Microsoft\Windows\INetCache\Content.Word\Screenshot_20231207-110419_AR UNN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15074" r="8304"/>
          <a:stretch/>
        </p:blipFill>
        <p:spPr bwMode="auto">
          <a:xfrm>
            <a:off x="5918510" y="1273337"/>
            <a:ext cx="2681481" cy="2274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866" name="Picture 2" descr="Screenshot_20231207-110501_AR UN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79" y="1282895"/>
            <a:ext cx="2674401" cy="2274794"/>
          </a:xfrm>
          <a:prstGeom prst="roundRect">
            <a:avLst>
              <a:gd name="adj" fmla="val 8594"/>
            </a:avLst>
          </a:prstGeom>
          <a:noFill/>
          <a:ln w="63500">
            <a:solidFill>
              <a:srgbClr val="002060"/>
            </a:solidFill>
          </a:ln>
          <a:effectLst/>
        </p:spPr>
      </p:pic>
      <p:pic>
        <p:nvPicPr>
          <p:cNvPr id="54" name="Рисунок 53" descr="C:\Users\Dmitriy\AppData\Local\Microsoft\Windows\INetCache\Content.Word\Screenshot_20231207-110221_AR UNN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833" b="23750"/>
          <a:stretch>
            <a:fillRect/>
          </a:stretch>
        </p:blipFill>
        <p:spPr bwMode="auto">
          <a:xfrm>
            <a:off x="5918511" y="3808154"/>
            <a:ext cx="2681481" cy="228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</a:ln>
          <a:effectLst/>
        </p:spPr>
      </p:pic>
      <p:pic>
        <p:nvPicPr>
          <p:cNvPr id="66" name="Picture 3" descr="Screenshot_20231207-110213_AR UN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81" y="3796562"/>
            <a:ext cx="2699599" cy="230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  <a:miter lim="800000"/>
            <a:headEnd/>
            <a:tailEnd/>
          </a:ln>
          <a:effectLst/>
        </p:spPr>
      </p:pic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3729D660-9994-45F1-9D6A-92DD8C2611DE}"/>
              </a:ext>
            </a:extLst>
          </p:cNvPr>
          <p:cNvSpPr/>
          <p:nvPr/>
        </p:nvSpPr>
        <p:spPr>
          <a:xfrm>
            <a:off x="1072157" y="4616939"/>
            <a:ext cx="4302390" cy="165482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7A5F1A1F-D327-4ABF-B818-AA13E26DB9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1" y="4589646"/>
            <a:ext cx="262605" cy="339530"/>
          </a:xfrm>
          <a:prstGeom prst="rect">
            <a:avLst/>
          </a:prstGeom>
        </p:spPr>
      </p:pic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2A977277-E2F2-48F5-9EDC-D5B2E80F5E8F}"/>
              </a:ext>
            </a:extLst>
          </p:cNvPr>
          <p:cNvSpPr/>
          <p:nvPr/>
        </p:nvSpPr>
        <p:spPr>
          <a:xfrm>
            <a:off x="1290242" y="4671593"/>
            <a:ext cx="4046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Программная реализация работает корректно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FF7C56FC-0B9F-4DA4-B288-CA3587210CB4}"/>
              </a:ext>
            </a:extLst>
          </p:cNvPr>
          <p:cNvSpPr/>
          <p:nvPr/>
        </p:nvSpPr>
        <p:spPr>
          <a:xfrm>
            <a:off x="394278" y="2289368"/>
            <a:ext cx="4450202" cy="2110574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622C49B1-9114-467A-A9B6-4ABB553C7C58}"/>
              </a:ext>
            </a:extLst>
          </p:cNvPr>
          <p:cNvSpPr/>
          <p:nvPr/>
        </p:nvSpPr>
        <p:spPr>
          <a:xfrm>
            <a:off x="487610" y="2641207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DED044-0E37-4FFF-89DD-B7E8FD35CCDC}"/>
              </a:ext>
            </a:extLst>
          </p:cNvPr>
          <p:cNvSpPr txBox="1"/>
          <p:nvPr/>
        </p:nvSpPr>
        <p:spPr>
          <a:xfrm>
            <a:off x="284747" y="1875801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3EB0F105-B28A-43FF-A2E2-F9F62D66FB17}"/>
              </a:ext>
            </a:extLst>
          </p:cNvPr>
          <p:cNvSpPr/>
          <p:nvPr/>
        </p:nvSpPr>
        <p:spPr>
          <a:xfrm>
            <a:off x="540855" y="2539081"/>
            <a:ext cx="4183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поиска вертикальных и горизонтальных поверхностей в AR</a:t>
            </a: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1FCDBA32-27C9-4CF6-9C06-DA5890570FDC}"/>
              </a:ext>
            </a:extLst>
          </p:cNvPr>
          <p:cNvSpPr/>
          <p:nvPr/>
        </p:nvSpPr>
        <p:spPr>
          <a:xfrm>
            <a:off x="488192" y="345463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6007FE92-17FA-4275-9306-0C2A97596B7A}"/>
              </a:ext>
            </a:extLst>
          </p:cNvPr>
          <p:cNvSpPr/>
          <p:nvPr/>
        </p:nvSpPr>
        <p:spPr>
          <a:xfrm>
            <a:off x="552669" y="3365003"/>
            <a:ext cx="4278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нажатии на горизонтальную плоскость – добавлять на сцену сферу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 нажатии на  вертикальную плоскость –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добавлять куб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A3C18F-EE57-4B7F-9B26-F72F1C968413}"/>
              </a:ext>
            </a:extLst>
          </p:cNvPr>
          <p:cNvSpPr txBox="1"/>
          <p:nvPr/>
        </p:nvSpPr>
        <p:spPr>
          <a:xfrm>
            <a:off x="1296341" y="5225451"/>
            <a:ext cx="4040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Правильно распознает вертикальные и горизонтальные плоскости, используя технологии дополненной реальности AR. 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BEBF1D5-2C5B-44FC-B9BD-E2F4229BF7A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C0F8B1C-B42B-45D4-A3E8-9BD4D4518773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BA36F-B5DF-4238-8FBD-A00894A7F203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1E05CC9-0315-4680-874D-A2E04F9B3D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D1F270A-089C-4B0D-9FB8-9C4281B5C9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276A7E3-75A9-468A-BB9B-C2396C37A1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8ECC7DB-EF72-40F9-8F23-CAC8F8C265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F69D42E-0BA1-4136-B5D3-ED31EE673C1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660B256-A782-4F94-B5ED-73EC36BFCA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69C93F36-25D3-49ED-AF90-C4984E2FD7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74B8CB6B-B3C2-45B8-B143-59D123AF3F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1953BD9C-B5ED-4892-BFCC-886E9775F2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29AB0DD5-73AC-4D36-8BB5-5BBB327BE5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F8BAC800-42AF-469C-8C4F-303EF92738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3833CF64-11E6-4E93-976A-2A5B55C4E1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2849A657-2DEC-4EAC-BFD1-D1BE539097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4B7CFCED-B714-4FF4-9F71-2B85609A91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C1A587BB-56C6-4B29-B642-AB9B750070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9D5C1F6D-83AA-4530-B8DB-41DDA89285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F49477F0-5787-4B77-B8CA-B1DBF78BB3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A1BADA7B-3B76-46E9-9130-47BDB14FB3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31C528F3-9C1B-4243-B8E7-5B93A5A995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0037B31F-3AA0-4A1F-82A9-7CD2980DB3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889C7FEC-E38E-4C25-8973-3EA71E0684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D6D58A09-24B0-4324-89DC-EC265763FB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06F8CED8-A9C9-4442-AB9E-0ACAE95619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545806D4-72D0-4688-B5B9-A36946F4E1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FF89C3CE-B947-4814-B0E9-5B37C7F3C7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E2243E8-1BA3-4051-AA6D-2A9CAEFBFF94}"/>
              </a:ext>
            </a:extLst>
          </p:cNvPr>
          <p:cNvSpPr/>
          <p:nvPr/>
        </p:nvSpPr>
        <p:spPr>
          <a:xfrm>
            <a:off x="5075938" y="56150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9B72B97-05E5-48C1-B564-2206B2B3111D}"/>
              </a:ext>
            </a:extLst>
          </p:cNvPr>
          <p:cNvSpPr/>
          <p:nvPr/>
        </p:nvSpPr>
        <p:spPr>
          <a:xfrm>
            <a:off x="4725096" y="23445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PlaneTracking</a:t>
            </a:r>
          </a:p>
        </p:txBody>
      </p:sp>
    </p:spTree>
    <p:extLst>
      <p:ext uri="{BB962C8B-B14F-4D97-AF65-F5344CB8AC3E}">
        <p14:creationId xmlns:p14="http://schemas.microsoft.com/office/powerpoint/2010/main" val="259286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40971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FF2EB2BE-4758-4AE8-BEAE-D027C14C247A}"/>
              </a:ext>
            </a:extLst>
          </p:cNvPr>
          <p:cNvSpPr/>
          <p:nvPr/>
        </p:nvSpPr>
        <p:spPr>
          <a:xfrm>
            <a:off x="9291551" y="4226853"/>
            <a:ext cx="2391810" cy="1127842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F32DB037-065A-4658-960F-78615B3F8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59" y="1309684"/>
            <a:ext cx="5929596" cy="233715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BF5B922B-F9F5-48C7-8909-5670B2743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07" y="2439035"/>
            <a:ext cx="5221853" cy="23371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7C63BB9F-87E3-4978-A068-59FAE43D6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60" y="3570789"/>
            <a:ext cx="5017690" cy="263586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837A35E3-879C-4EA1-9A44-C9DB869E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59" y="3956781"/>
            <a:ext cx="5902002" cy="26358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4</a:t>
            </a:fld>
            <a:endParaRPr lang="ru-RU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DD6230EA-B25B-4777-B848-7F1287A46694}"/>
              </a:ext>
            </a:extLst>
          </p:cNvPr>
          <p:cNvSpPr/>
          <p:nvPr/>
        </p:nvSpPr>
        <p:spPr>
          <a:xfrm>
            <a:off x="3230415" y="229361"/>
            <a:ext cx="5929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 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AFFCC146-B154-4F12-8F39-4F35D3E38004}"/>
              </a:ext>
            </a:extLst>
          </p:cNvPr>
          <p:cNvSpPr/>
          <p:nvPr/>
        </p:nvSpPr>
        <p:spPr>
          <a:xfrm>
            <a:off x="394278" y="2289368"/>
            <a:ext cx="4450202" cy="128939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A02FA58-EAC6-49DF-9747-0FC8A8C33719}"/>
              </a:ext>
            </a:extLst>
          </p:cNvPr>
          <p:cNvSpPr txBox="1"/>
          <p:nvPr/>
        </p:nvSpPr>
        <p:spPr>
          <a:xfrm>
            <a:off x="286487" y="1890954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9A97C7C-DB51-4548-A917-2E1CC7A04879}"/>
              </a:ext>
            </a:extLst>
          </p:cNvPr>
          <p:cNvSpPr/>
          <p:nvPr/>
        </p:nvSpPr>
        <p:spPr>
          <a:xfrm>
            <a:off x="797405" y="2994474"/>
            <a:ext cx="3741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метод оптического потока</a:t>
            </a:r>
          </a:p>
          <a:p>
            <a:pPr algn="just"/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59726EE6-A1E4-46E9-800D-B4B325B5AC7C}"/>
              </a:ext>
            </a:extLst>
          </p:cNvPr>
          <p:cNvSpPr/>
          <p:nvPr/>
        </p:nvSpPr>
        <p:spPr>
          <a:xfrm>
            <a:off x="651659" y="3105912"/>
            <a:ext cx="190009" cy="4903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F3E40E48-20F2-4B95-9992-B8EC32AA780B}"/>
              </a:ext>
            </a:extLst>
          </p:cNvPr>
          <p:cNvSpPr/>
          <p:nvPr/>
        </p:nvSpPr>
        <p:spPr>
          <a:xfrm>
            <a:off x="412246" y="3994435"/>
            <a:ext cx="4427811" cy="329448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D8897D5-E2D0-415A-B51E-93B4C6D380A4}"/>
              </a:ext>
            </a:extLst>
          </p:cNvPr>
          <p:cNvSpPr txBox="1"/>
          <p:nvPr/>
        </p:nvSpPr>
        <p:spPr>
          <a:xfrm>
            <a:off x="304657" y="352523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FF72A99E-A709-4733-9BC9-5F2434828913}"/>
              </a:ext>
            </a:extLst>
          </p:cNvPr>
          <p:cNvSpPr/>
          <p:nvPr/>
        </p:nvSpPr>
        <p:spPr>
          <a:xfrm>
            <a:off x="508640" y="409666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2189AD-F052-4752-9FC5-932B79300AAE}"/>
              </a:ext>
            </a:extLst>
          </p:cNvPr>
          <p:cNvSpPr txBox="1"/>
          <p:nvPr/>
        </p:nvSpPr>
        <p:spPr>
          <a:xfrm>
            <a:off x="602016" y="3994435"/>
            <a:ext cx="385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Две фотография с некоторым шагом</a:t>
            </a: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C054A701-B562-44C1-A664-D9D7C8F49DF6}"/>
              </a:ext>
            </a:extLst>
          </p:cNvPr>
          <p:cNvSpPr/>
          <p:nvPr/>
        </p:nvSpPr>
        <p:spPr>
          <a:xfrm>
            <a:off x="495117" y="264594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49F56E44-E6D3-482E-85E1-3D5FF8392FE9}"/>
              </a:ext>
            </a:extLst>
          </p:cNvPr>
          <p:cNvSpPr/>
          <p:nvPr/>
        </p:nvSpPr>
        <p:spPr>
          <a:xfrm>
            <a:off x="600660" y="2554463"/>
            <a:ext cx="4183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сканирования объектов с фотографии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BF4C4623-E3CF-4BF7-87E0-F0A6E59BC0A4}"/>
              </a:ext>
            </a:extLst>
          </p:cNvPr>
          <p:cNvSpPr/>
          <p:nvPr/>
        </p:nvSpPr>
        <p:spPr>
          <a:xfrm>
            <a:off x="5749093" y="1275089"/>
            <a:ext cx="6357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Оптический поток методом </a:t>
            </a:r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Фарнебека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calcOpticalFlowFarneback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8035BB9F-1A3E-4EB7-BCB3-B05FC832C43F}"/>
                  </a:ext>
                </a:extLst>
              </p:cNvPr>
              <p:cNvSpPr/>
              <p:nvPr/>
            </p:nvSpPr>
            <p:spPr>
              <a:xfrm>
                <a:off x="5766363" y="1518530"/>
                <a:ext cx="52218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Выход:</a:t>
                </a:r>
                <a:br>
                  <a:rPr lang="en-US" sz="1400" b="1" dirty="0">
                    <a:solidFill>
                      <a:srgbClr val="002060"/>
                    </a:solidFill>
                    <a:latin typeface="Futura PT Bold" panose="020B0902020204020203" pitchFamily="34" charset="-52"/>
                    <a:cs typeface="Arial" panose="020B0604020202020204" pitchFamily="34" charset="0"/>
                  </a:rPr>
                </a:br>
                <a:r>
                  <a:rPr lang="en-US" sz="1400" b="1" dirty="0">
                    <a:solidFill>
                      <a:srgbClr val="002060"/>
                    </a:solidFill>
                    <a:latin typeface="Futura PT Bold" panose="020B0902020204020203" pitchFamily="34" charset="-52"/>
                    <a:cs typeface="Arial" panose="020B0604020202020204" pitchFamily="34" charset="0"/>
                  </a:rPr>
                  <a:t>   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оптический поток между двумя изображениями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горизонтальная, вертикальная компонента скорости</a:t>
                </a: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8035BB9F-1A3E-4EB7-BCB3-B05FC832C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63" y="1518530"/>
                <a:ext cx="5221853" cy="707886"/>
              </a:xfrm>
              <a:prstGeom prst="rect">
                <a:avLst/>
              </a:prstGeom>
              <a:blipFill>
                <a:blip r:embed="rId9"/>
                <a:stretch>
                  <a:fillRect l="-350" t="-1724" b="-5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BE64BC-5427-4530-887A-EBF6986459C6}"/>
                  </a:ext>
                </a:extLst>
              </p:cNvPr>
              <p:cNvSpPr txBox="1"/>
              <p:nvPr/>
            </p:nvSpPr>
            <p:spPr>
              <a:xfrm>
                <a:off x="10649643" y="1604632"/>
                <a:ext cx="17966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1200" b="1" i="1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ru-RU" sz="1200" b="1" i="1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ru-RU" sz="1200" b="1" i="1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описывает смещение пикселя из 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img1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img2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BE64BC-5427-4530-887A-EBF69864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643" y="1604632"/>
                <a:ext cx="1796650" cy="646331"/>
              </a:xfrm>
              <a:prstGeom prst="rect">
                <a:avLst/>
              </a:prstGeom>
              <a:blipFill>
                <a:blip r:embed="rId10"/>
                <a:stretch>
                  <a:fillRect l="-339" t="-943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D6AAB393-2B98-49BF-B4AD-108F7B0D24F0}"/>
                  </a:ext>
                </a:extLst>
              </p:cNvPr>
              <p:cNvSpPr/>
              <p:nvPr/>
            </p:nvSpPr>
            <p:spPr>
              <a:xfrm>
                <a:off x="5760855" y="2383775"/>
                <a:ext cx="6357407" cy="327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Преобразование векторов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ru-RU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в полярные координаты</a:t>
                </a: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D6AAB393-2B98-49BF-B4AD-108F7B0D2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55" y="2383775"/>
                <a:ext cx="6357407" cy="327526"/>
              </a:xfrm>
              <a:prstGeom prst="rect">
                <a:avLst/>
              </a:prstGeom>
              <a:blipFill>
                <a:blip r:embed="rId11"/>
                <a:stretch>
                  <a:fillRect l="-288" t="-3704" b="-12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7B38441C-E730-4969-AF24-C97BA57E780E}"/>
                  </a:ext>
                </a:extLst>
              </p:cNvPr>
              <p:cNvSpPr/>
              <p:nvPr/>
            </p:nvSpPr>
            <p:spPr>
              <a:xfrm>
                <a:off x="5766362" y="2667526"/>
                <a:ext cx="5221853" cy="78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Выход:</a:t>
                </a:r>
                <a:br>
                  <a:rPr lang="en-US" sz="1400" b="1" dirty="0">
                    <a:solidFill>
                      <a:srgbClr val="002060"/>
                    </a:solidFill>
                    <a:latin typeface="Futura PT Bold" panose="020B0902020204020203" pitchFamily="34" charset="-52"/>
                    <a:cs typeface="Arial" panose="020B0604020202020204" pitchFamily="34" charset="0"/>
                  </a:rPr>
                </a:br>
                <a:r>
                  <a:rPr lang="en-US" sz="1400" b="1" dirty="0">
                    <a:solidFill>
                      <a:srgbClr val="002060"/>
                    </a:solidFill>
                    <a:latin typeface="Futura PT Bold" panose="020B0902020204020203" pitchFamily="34" charset="-52"/>
                    <a:cs typeface="Arial" panose="020B0604020202020204" pitchFamily="34" charset="0"/>
                  </a:rPr>
                  <a:t>   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Модуль вектора (длина):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Угол вектора в полярных координатах: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𝒂𝒓𝒄𝒕𝒂𝒏</m:t>
                    </m:r>
                    <m:f>
                      <m:f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num>
                      <m:den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den>
                    </m:f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∈[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𝝅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7B38441C-E730-4969-AF24-C97BA57E7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62" y="2667526"/>
                <a:ext cx="5221853" cy="784254"/>
              </a:xfrm>
              <a:prstGeom prst="rect">
                <a:avLst/>
              </a:prstGeom>
              <a:blipFill>
                <a:blip r:embed="rId12"/>
                <a:stretch>
                  <a:fillRect l="-350" t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BBEDF5C6-8911-4999-A35A-58B1DAE2CBB3}"/>
              </a:ext>
            </a:extLst>
          </p:cNvPr>
          <p:cNvSpPr/>
          <p:nvPr/>
        </p:nvSpPr>
        <p:spPr>
          <a:xfrm>
            <a:off x="5865060" y="1839726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D7693149-AC05-45D1-8B22-549A1AA5F905}"/>
              </a:ext>
            </a:extLst>
          </p:cNvPr>
          <p:cNvSpPr/>
          <p:nvPr/>
        </p:nvSpPr>
        <p:spPr>
          <a:xfrm>
            <a:off x="5859542" y="3006426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7D701ADB-782E-48DC-B8DA-FA83605CBAE5}"/>
              </a:ext>
            </a:extLst>
          </p:cNvPr>
          <p:cNvSpPr/>
          <p:nvPr/>
        </p:nvSpPr>
        <p:spPr>
          <a:xfrm>
            <a:off x="5861168" y="3214809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BAEFE7-4235-41EC-BC72-4D0E23B77A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879" y="1668331"/>
            <a:ext cx="173102" cy="17047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310C2C6-B574-4707-BC28-D0C409795ED0}"/>
              </a:ext>
            </a:extLst>
          </p:cNvPr>
          <p:cNvSpPr txBox="1"/>
          <p:nvPr/>
        </p:nvSpPr>
        <p:spPr>
          <a:xfrm>
            <a:off x="5760855" y="3565391"/>
            <a:ext cx="5113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обнаружения границ не изображении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28A3642-031F-47E1-9811-E2AA53FB75CC}"/>
                  </a:ext>
                </a:extLst>
              </p:cNvPr>
              <p:cNvSpPr/>
              <p:nvPr/>
            </p:nvSpPr>
            <p:spPr>
              <a:xfrm>
                <a:off x="5824398" y="4178353"/>
                <a:ext cx="388189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𝐵 – шаг между двумя стереоизображениями </a:t>
                </a:r>
              </a:p>
              <a:p>
                <a14:m>
                  <m:oMath xmlns:m="http://schemas.openxmlformats.org/officeDocument/2006/math"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𝒘</m:t>
                    </m:r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sSub>
                      <m:sSubPr>
                        <m:ctrlP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sSub>
                      <m:sSubPr>
                        <m:ctrlP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ширина изображения </a:t>
                </a:r>
                <a:b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ru-RU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высота изображения</a:t>
                </a:r>
              </a:p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𝑓 – фокусное расстояние</a:t>
                </a:r>
              </a:p>
              <a:p>
                <a14:m>
                  <m:oMath xmlns:m="http://schemas.openxmlformats.org/officeDocument/2006/math">
                    <m:r>
                      <a:rPr lang="ru-RU" sz="1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𝐗</m:t>
                    </m:r>
                    <m:r>
                      <a:rPr lang="ru-RU" sz="1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ru-RU" sz="1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𝐘</m:t>
                    </m:r>
                    <m:r>
                      <a:rPr lang="ru-RU" sz="1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координаты объекта </a:t>
                </a:r>
              </a:p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 – расстояние до объекта (глубина)</a:t>
                </a: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28A3642-031F-47E1-9811-E2AA53FB7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98" y="4178353"/>
                <a:ext cx="3881891" cy="1200329"/>
              </a:xfrm>
              <a:prstGeom prst="rect">
                <a:avLst/>
              </a:prstGeom>
              <a:blipFill>
                <a:blip r:embed="rId14"/>
                <a:stretch>
                  <a:fillRect t="-508" b="-2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83FF6665-0E86-4D41-A4AF-1CD9E234D873}"/>
                  </a:ext>
                </a:extLst>
              </p:cNvPr>
              <p:cNvSpPr/>
              <p:nvPr/>
            </p:nvSpPr>
            <p:spPr>
              <a:xfrm>
                <a:off x="9562275" y="4568746"/>
                <a:ext cx="871136" cy="406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</m:t>
                    </m:r>
                    <m:r>
                      <a:rPr lang="ru-RU" sz="1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f>
                      <m:fPr>
                        <m:ctrlPr>
                          <a:rPr lang="en-US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ru-RU" sz="1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</m:t>
                        </m:r>
                        <m:r>
                          <a:rPr lang="ru-RU" sz="1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ru-RU" sz="1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𝐟</m:t>
                        </m:r>
                      </m:num>
                      <m:den>
                        <m:r>
                          <a:rPr lang="ru-RU" sz="1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ru-RU" sz="1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den>
                    </m:f>
                    <m:r>
                      <a:rPr lang="ru-RU" sz="1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83FF6665-0E86-4D41-A4AF-1CD9E234D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275" y="4568746"/>
                <a:ext cx="871136" cy="4060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52A2B041-552C-4C91-8A6D-55374484C978}"/>
              </a:ext>
            </a:extLst>
          </p:cNvPr>
          <p:cNvSpPr/>
          <p:nvPr/>
        </p:nvSpPr>
        <p:spPr>
          <a:xfrm>
            <a:off x="5897829" y="561464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∆𝑥 – изменение положения пикселя на фотографии после шага B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9410DC3-A39F-4FA3-B13A-A000D82935B4}"/>
              </a:ext>
            </a:extLst>
          </p:cNvPr>
          <p:cNvSpPr/>
          <p:nvPr/>
        </p:nvSpPr>
        <p:spPr>
          <a:xfrm>
            <a:off x="5927586" y="5386065"/>
            <a:ext cx="1111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</a:rPr>
              <a:t>𝑥, 𝑦  - пиксель</a:t>
            </a:r>
          </a:p>
        </p:txBody>
      </p: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0918C176-F845-4D51-A29B-DE30E4236D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76" y="5465582"/>
            <a:ext cx="173102" cy="170479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97D167B3-B212-4DF7-9143-F679615469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76" y="5669549"/>
            <a:ext cx="173102" cy="170479"/>
          </a:xfrm>
          <a:prstGeom prst="rect">
            <a:avLst/>
          </a:prstGeom>
        </p:spPr>
      </p:pic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263AA27A-A696-45DE-9C3D-6172A594472F}"/>
              </a:ext>
            </a:extLst>
          </p:cNvPr>
          <p:cNvSpPr/>
          <p:nvPr/>
        </p:nvSpPr>
        <p:spPr>
          <a:xfrm>
            <a:off x="5766363" y="1307865"/>
            <a:ext cx="5944592" cy="24268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B77F87F2-AD21-412F-A79E-742C14087C84}"/>
              </a:ext>
            </a:extLst>
          </p:cNvPr>
          <p:cNvSpPr/>
          <p:nvPr/>
        </p:nvSpPr>
        <p:spPr>
          <a:xfrm>
            <a:off x="5766363" y="1550860"/>
            <a:ext cx="4464039" cy="68834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58C404F7-653F-421A-96ED-B50012DBC4AD}"/>
              </a:ext>
            </a:extLst>
          </p:cNvPr>
          <p:cNvSpPr/>
          <p:nvPr/>
        </p:nvSpPr>
        <p:spPr>
          <a:xfrm>
            <a:off x="5775415" y="2421153"/>
            <a:ext cx="5212800" cy="265255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412E02F6-A660-4382-8779-DD8FC5EA05AC}"/>
              </a:ext>
            </a:extLst>
          </p:cNvPr>
          <p:cNvSpPr/>
          <p:nvPr/>
        </p:nvSpPr>
        <p:spPr>
          <a:xfrm>
            <a:off x="5775415" y="2692893"/>
            <a:ext cx="4641078" cy="77316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45A957DC-3E14-4A04-BF56-4D651E5D8C2B}"/>
              </a:ext>
            </a:extLst>
          </p:cNvPr>
          <p:cNvSpPr/>
          <p:nvPr/>
        </p:nvSpPr>
        <p:spPr>
          <a:xfrm>
            <a:off x="5775415" y="3565130"/>
            <a:ext cx="5023634" cy="28378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7A81122E-6B9D-4C61-AFD5-EA15D30F4251}"/>
              </a:ext>
            </a:extLst>
          </p:cNvPr>
          <p:cNvSpPr/>
          <p:nvPr/>
        </p:nvSpPr>
        <p:spPr>
          <a:xfrm>
            <a:off x="5775415" y="3941641"/>
            <a:ext cx="5907946" cy="283789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F8D858B9-3658-42DB-A5EE-8CC15AECEC6F}"/>
              </a:ext>
            </a:extLst>
          </p:cNvPr>
          <p:cNvSpPr/>
          <p:nvPr/>
        </p:nvSpPr>
        <p:spPr>
          <a:xfrm>
            <a:off x="5775415" y="4226852"/>
            <a:ext cx="3516136" cy="112784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209A23A-DCA3-43E3-B868-26E9100A1605}"/>
                  </a:ext>
                </a:extLst>
              </p:cNvPr>
              <p:cNvSpPr txBox="1"/>
              <p:nvPr/>
            </p:nvSpPr>
            <p:spPr>
              <a:xfrm>
                <a:off x="10345627" y="4252488"/>
                <a:ext cx="1460501" cy="528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𝐗</m:t>
                      </m:r>
                      <m:r>
                        <a:rPr lang="ru-RU" sz="12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12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𝐙</m:t>
                          </m:r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sz="12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den>
                      </m:f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209A23A-DCA3-43E3-B868-26E9100A1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27" y="4252488"/>
                <a:ext cx="1460501" cy="5284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5F7103E-4F64-4E18-B415-4EC793614809}"/>
                  </a:ext>
                </a:extLst>
              </p:cNvPr>
              <p:cNvSpPr txBox="1"/>
              <p:nvPr/>
            </p:nvSpPr>
            <p:spPr>
              <a:xfrm>
                <a:off x="10457737" y="4727258"/>
                <a:ext cx="1236279" cy="573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𝐘</m:t>
                      </m:r>
                      <m:r>
                        <a:rPr lang="ru-RU" sz="12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12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𝐙</m:t>
                          </m:r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2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num>
                            <m:den>
                              <m:r>
                                <a:rPr lang="en-US" sz="12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den>
                      </m:f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5F7103E-4F64-4E18-B415-4EC79361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7" y="4727258"/>
                <a:ext cx="1236279" cy="573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FF017B3C-A59B-4694-817C-090BDB0DBB2A}"/>
              </a:ext>
            </a:extLst>
          </p:cNvPr>
          <p:cNvSpPr/>
          <p:nvPr/>
        </p:nvSpPr>
        <p:spPr>
          <a:xfrm>
            <a:off x="5749093" y="3931441"/>
            <a:ext cx="6331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триангуляции: поиск координат пикселей в пространстве</a:t>
            </a: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73E13C8F-6528-48CB-B434-8DF76014D2E4}"/>
              </a:ext>
            </a:extLst>
          </p:cNvPr>
          <p:cNvSpPr/>
          <p:nvPr/>
        </p:nvSpPr>
        <p:spPr>
          <a:xfrm>
            <a:off x="9526254" y="4563012"/>
            <a:ext cx="875017" cy="430882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C51264F3-839D-4BC5-BE82-E055C3E4D919}"/>
              </a:ext>
            </a:extLst>
          </p:cNvPr>
          <p:cNvSpPr/>
          <p:nvPr/>
        </p:nvSpPr>
        <p:spPr>
          <a:xfrm>
            <a:off x="10530462" y="4295122"/>
            <a:ext cx="1090833" cy="991302"/>
          </a:xfrm>
          <a:prstGeom prst="rect">
            <a:avLst/>
          </a:prstGeom>
          <a:noFill/>
          <a:ln w="1905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4CA92733-1977-4220-B7B5-9F5D8819B531}"/>
                  </a:ext>
                </a:extLst>
              </p:cNvPr>
              <p:cNvSpPr/>
              <p:nvPr/>
            </p:nvSpPr>
            <p:spPr>
              <a:xfrm>
                <a:off x="5910113" y="5830397"/>
                <a:ext cx="6096000" cy="2769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Если Z подставить в формулу для 𝑋 и 𝑌, то они не зависят от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4CA92733-1977-4220-B7B5-9F5D8819B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13" y="5830397"/>
                <a:ext cx="6096000" cy="276999"/>
              </a:xfrm>
              <a:prstGeom prst="rect">
                <a:avLst/>
              </a:prstGeom>
              <a:blipFill>
                <a:blip r:embed="rId18"/>
                <a:stretch>
                  <a:fillRect l="-100" t="-2174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123D1428-7595-4A55-ADE9-BCA8F05044A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59" y="5890482"/>
            <a:ext cx="173102" cy="17047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CDEABC8-AA4A-4173-9C5E-7A8413A6BD6F}"/>
              </a:ext>
            </a:extLst>
          </p:cNvPr>
          <p:cNvSpPr txBox="1"/>
          <p:nvPr/>
        </p:nvSpPr>
        <p:spPr>
          <a:xfrm>
            <a:off x="3062594" y="-471739"/>
            <a:ext cx="673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∆𝑥  вычислен методом оптического потока)</a:t>
            </a:r>
            <a:endParaRPr lang="ru-RU" dirty="0"/>
          </a:p>
        </p:txBody>
      </p:sp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6BEA52F9-C949-49F3-AB9A-06C0F8C83CC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BF4D96AD-D1BA-4C6F-BBFD-9E838293F74D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639668-3A62-4521-A663-6C659EECD526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AF44C422-C7AE-4DD8-94E3-D6189EBC51A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15ED9794-5B6D-42AF-8ED6-9ED62883C7B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A9167E01-1693-4A6A-B96E-143484D58DA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82A88EFC-E47E-4169-A12B-1D98CE92121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C46A974-89AE-4F33-B327-CA5C6CDEF1C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24FF9081-94A4-4DFC-96E4-C80994121ED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A94B5CCC-C56B-4187-BDCB-A07E390FEA6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D0667680-BAD6-4438-A6FB-767E13CA8D5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83304F35-0ED7-44C5-BBB3-B89AE2A4945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AEF872C1-521E-4029-A37A-710E587471D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2F448FAE-C313-44FB-8242-CA2D3DB905C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09A905D5-782D-4104-B022-22222BBEEFF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8A3FB725-6C05-4DD2-9F27-1A3958AE330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79E55AB4-3482-4908-B2C1-33AF944EE52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2776CAB8-C5BC-422F-AEAC-3D990D9314B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07B0642C-3661-4014-86B4-216EF930E9D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EF376017-1126-4A52-B558-B459430C96E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36D70EC2-F8F1-47E8-A24D-A0E5607D411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4912EA2E-E3A8-469B-A0DA-AEF4E810FEC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4682886E-2B69-4982-AE73-9A22EFDE22A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14BDE194-A0BE-4F6A-9997-108CA9509CA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DFC2712D-1CA7-4B29-9F0E-4A0C749BB91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7D537276-F304-41CD-9A33-998D6AEF802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B90C69A0-DAFF-4CE9-AC61-78BE614B7C0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D0E37422-0966-43DA-83A6-DC074D83C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1D75EE80-887A-4870-8AC3-A0DD38357D0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5</a:t>
            </a:fld>
            <a:endParaRPr lang="ru-RU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AFFCC146-B154-4F12-8F39-4F35D3E38004}"/>
              </a:ext>
            </a:extLst>
          </p:cNvPr>
          <p:cNvSpPr/>
          <p:nvPr/>
        </p:nvSpPr>
        <p:spPr>
          <a:xfrm>
            <a:off x="394278" y="2289368"/>
            <a:ext cx="4450202" cy="128939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A02FA58-EAC6-49DF-9747-0FC8A8C33719}"/>
              </a:ext>
            </a:extLst>
          </p:cNvPr>
          <p:cNvSpPr txBox="1"/>
          <p:nvPr/>
        </p:nvSpPr>
        <p:spPr>
          <a:xfrm>
            <a:off x="286487" y="1890954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9A97C7C-DB51-4548-A917-2E1CC7A04879}"/>
              </a:ext>
            </a:extLst>
          </p:cNvPr>
          <p:cNvSpPr/>
          <p:nvPr/>
        </p:nvSpPr>
        <p:spPr>
          <a:xfrm>
            <a:off x="797405" y="2994474"/>
            <a:ext cx="3741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метод оптического потока</a:t>
            </a:r>
          </a:p>
          <a:p>
            <a:pPr algn="just"/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59726EE6-A1E4-46E9-800D-B4B325B5AC7C}"/>
              </a:ext>
            </a:extLst>
          </p:cNvPr>
          <p:cNvSpPr/>
          <p:nvPr/>
        </p:nvSpPr>
        <p:spPr>
          <a:xfrm>
            <a:off x="651659" y="3105912"/>
            <a:ext cx="190009" cy="4903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F3E40E48-20F2-4B95-9992-B8EC32AA780B}"/>
              </a:ext>
            </a:extLst>
          </p:cNvPr>
          <p:cNvSpPr/>
          <p:nvPr/>
        </p:nvSpPr>
        <p:spPr>
          <a:xfrm>
            <a:off x="412246" y="3994435"/>
            <a:ext cx="4427811" cy="329448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D8897D5-E2D0-415A-B51E-93B4C6D380A4}"/>
              </a:ext>
            </a:extLst>
          </p:cNvPr>
          <p:cNvSpPr txBox="1"/>
          <p:nvPr/>
        </p:nvSpPr>
        <p:spPr>
          <a:xfrm>
            <a:off x="304657" y="352523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FF72A99E-A709-4733-9BC9-5F2434828913}"/>
              </a:ext>
            </a:extLst>
          </p:cNvPr>
          <p:cNvSpPr/>
          <p:nvPr/>
        </p:nvSpPr>
        <p:spPr>
          <a:xfrm>
            <a:off x="508640" y="409666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2189AD-F052-4752-9FC5-932B79300AAE}"/>
              </a:ext>
            </a:extLst>
          </p:cNvPr>
          <p:cNvSpPr txBox="1"/>
          <p:nvPr/>
        </p:nvSpPr>
        <p:spPr>
          <a:xfrm>
            <a:off x="602016" y="3994435"/>
            <a:ext cx="385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Две фотография с некоторым шагом</a:t>
            </a: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C054A701-B562-44C1-A664-D9D7C8F49DF6}"/>
              </a:ext>
            </a:extLst>
          </p:cNvPr>
          <p:cNvSpPr/>
          <p:nvPr/>
        </p:nvSpPr>
        <p:spPr>
          <a:xfrm>
            <a:off x="495117" y="264594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49F56E44-E6D3-482E-85E1-3D5FF8392FE9}"/>
              </a:ext>
            </a:extLst>
          </p:cNvPr>
          <p:cNvSpPr/>
          <p:nvPr/>
        </p:nvSpPr>
        <p:spPr>
          <a:xfrm>
            <a:off x="600660" y="2554463"/>
            <a:ext cx="4183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сканирования объектов с фотографии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DEABC8-AA4A-4173-9C5E-7A8413A6BD6F}"/>
              </a:ext>
            </a:extLst>
          </p:cNvPr>
          <p:cNvSpPr txBox="1"/>
          <p:nvPr/>
        </p:nvSpPr>
        <p:spPr>
          <a:xfrm>
            <a:off x="3443901" y="-484526"/>
            <a:ext cx="673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∆𝑥  вычислен методом оптического потока)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678E8-DFA3-434E-BB89-2A419A8D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946" y="1085125"/>
            <a:ext cx="113517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972BE-3B95-49C5-848A-CF1C12DA1484}"/>
              </a:ext>
            </a:extLst>
          </p:cNvPr>
          <p:cNvSpPr txBox="1"/>
          <p:nvPr/>
        </p:nvSpPr>
        <p:spPr>
          <a:xfrm>
            <a:off x="5679901" y="1046255"/>
            <a:ext cx="6852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О – положение камеры 1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(начало системы координат для 1-ой камеры)</a:t>
            </a:r>
          </a:p>
          <a:p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– положение камеры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(начало системы координат для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-ой камеры)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 –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точка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пространства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пересечении лучей из камеры О и О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</a:t>
            </a:r>
          </a:p>
          <a:p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8C0E87-4C12-4035-9D59-5173B4D221FC}"/>
              </a:ext>
            </a:extLst>
          </p:cNvPr>
          <p:cNvSpPr txBox="1"/>
          <p:nvPr/>
        </p:nvSpPr>
        <p:spPr>
          <a:xfrm>
            <a:off x="10345916" y="1992424"/>
            <a:ext cx="2014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Координаты  </a:t>
            </a:r>
            <a:r>
              <a:rPr lang="ru-RU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т.А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(X,Y,Z)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системе координат левой камеры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Координаты </a:t>
            </a:r>
            <a:r>
              <a:rPr lang="ru-RU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т.А</a:t>
            </a:r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(X′,Y′,Z′) в системе  координат  правой камеры.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6F4316-0869-4C37-8FD3-D5BBF33F35FF}"/>
                  </a:ext>
                </a:extLst>
              </p:cNvPr>
              <p:cNvSpPr txBox="1"/>
              <p:nvPr/>
            </p:nvSpPr>
            <p:spPr>
              <a:xfrm>
                <a:off x="5751509" y="3966945"/>
                <a:ext cx="6802233" cy="497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3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e>
                    </m:acc>
                    <m:r>
                      <a:rPr lang="ru-RU" sz="13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и</m:t>
                    </m:r>
                    <m:acc>
                      <m:accPr>
                        <m:chr m:val="̃"/>
                        <m:ctrlPr>
                          <a:rPr lang="ru-RU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13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e>
                    </m:acc>
                    <m:r>
                      <a:rPr lang="en-US" sz="13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` </m:t>
                    </m:r>
                  </m:oMath>
                </a14:m>
                <a:r>
                  <a:rPr lang="ru-RU" sz="1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проекция т. А </a:t>
                </a:r>
                <a:r>
                  <a:rPr lang="ru-RU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на изображение камеры О и камеры О</a:t>
                </a:r>
                <a:r>
                  <a:rPr lang="en-US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`</a:t>
                </a:r>
                <a:r>
                  <a:rPr lang="ru-RU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соответственно </a:t>
                </a:r>
              </a:p>
              <a:p>
                <a:endParaRPr lang="ru-RU" sz="13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6F4316-0869-4C37-8FD3-D5BBF33F3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09" y="3966945"/>
                <a:ext cx="6802233" cy="497508"/>
              </a:xfrm>
              <a:prstGeom prst="rect">
                <a:avLst/>
              </a:prstGeom>
              <a:blipFill>
                <a:blip r:embed="rId8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144C2BA-3741-40DB-B812-C814EE717554}"/>
                  </a:ext>
                </a:extLst>
              </p:cNvPr>
              <p:cNvSpPr txBox="1"/>
              <p:nvPr/>
            </p:nvSpPr>
            <p:spPr>
              <a:xfrm>
                <a:off x="5764471" y="4293111"/>
                <a:ext cx="6520905" cy="496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3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ru-RU" sz="13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𝐱</m:t>
                    </m:r>
                  </m:oMath>
                </a14:m>
                <a:r>
                  <a:rPr lang="ru-RU" sz="1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диспаратность</a:t>
                </a:r>
                <a:r>
                  <a:rPr lang="ru-RU" sz="1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ru-RU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разница между координатами проекции точки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13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3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e>
                    </m:acc>
                  </m:oMath>
                </a14:m>
                <a:r>
                  <a:rPr lang="ru-RU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3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и </m:t>
                    </m:r>
                    <m:acc>
                      <m:accPr>
                        <m:chr m:val="̃"/>
                        <m:ctrlPr>
                          <a:rPr lang="ru-RU" sz="13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3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e>
                    </m:acc>
                    <m:r>
                      <a:rPr lang="ru-RU" sz="13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`</m:t>
                    </m:r>
                  </m:oMath>
                </a14:m>
                <a:r>
                  <a:rPr lang="ru-RU" sz="13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на изображение левой и правой камеры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144C2BA-3741-40DB-B812-C814EE717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471" y="4293111"/>
                <a:ext cx="6520905" cy="496098"/>
              </a:xfrm>
              <a:prstGeom prst="rect">
                <a:avLst/>
              </a:prstGeom>
              <a:blipFill>
                <a:blip r:embed="rId9"/>
                <a:stretch>
                  <a:fillRect l="-187" t="-3659" b="-8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87DBCB3-25DE-4893-AAB2-AAA3191F5B84}"/>
                  </a:ext>
                </a:extLst>
              </p:cNvPr>
              <p:cNvSpPr txBox="1"/>
              <p:nvPr/>
            </p:nvSpPr>
            <p:spPr>
              <a:xfrm>
                <a:off x="4057868" y="4664670"/>
                <a:ext cx="97422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ru-RU" sz="1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ru-RU" sz="1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ru-RU" sz="1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ru-RU" sz="1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</m:oMath>
                  </m:oMathPara>
                </a14:m>
                <a:endParaRPr lang="ru-R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87DBCB3-25DE-4893-AAB2-AAA3191F5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68" y="4664670"/>
                <a:ext cx="97422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F53D4CC2-B210-4A90-A3CD-180310665024}"/>
              </a:ext>
            </a:extLst>
          </p:cNvPr>
          <p:cNvSpPr/>
          <p:nvPr/>
        </p:nvSpPr>
        <p:spPr>
          <a:xfrm>
            <a:off x="5593008" y="1146698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53C57FB-3C71-4815-886E-43DE2B981238}"/>
              </a:ext>
            </a:extLst>
          </p:cNvPr>
          <p:cNvSpPr/>
          <p:nvPr/>
        </p:nvSpPr>
        <p:spPr>
          <a:xfrm>
            <a:off x="5593008" y="1353296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94AC27EF-B0FF-4B3C-920E-BCF4FEB79165}"/>
              </a:ext>
            </a:extLst>
          </p:cNvPr>
          <p:cNvSpPr/>
          <p:nvPr/>
        </p:nvSpPr>
        <p:spPr>
          <a:xfrm>
            <a:off x="5593008" y="1576594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2A4F88F3-C485-4326-961A-5E3CA5A92AE1}"/>
              </a:ext>
            </a:extLst>
          </p:cNvPr>
          <p:cNvSpPr/>
          <p:nvPr/>
        </p:nvSpPr>
        <p:spPr>
          <a:xfrm>
            <a:off x="5693352" y="4062571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7818F4E5-4715-40D1-ACD9-691DB08FDE6D}"/>
              </a:ext>
            </a:extLst>
          </p:cNvPr>
          <p:cNvSpPr/>
          <p:nvPr/>
        </p:nvSpPr>
        <p:spPr>
          <a:xfrm>
            <a:off x="5707130" y="440605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4D8E2311-5DE8-483F-AF6A-D5C927D191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186" y="2024451"/>
            <a:ext cx="239460" cy="235831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85A3E1D3-2A9F-4754-9FBD-7E004315DA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392" y="2747489"/>
            <a:ext cx="239460" cy="235831"/>
          </a:xfrm>
          <a:prstGeom prst="rect">
            <a:avLst/>
          </a:prstGeom>
        </p:spPr>
      </p:pic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0D37BEA1-63DD-4A2E-9221-0F4CFC7C3B35}"/>
              </a:ext>
            </a:extLst>
          </p:cNvPr>
          <p:cNvSpPr/>
          <p:nvPr/>
        </p:nvSpPr>
        <p:spPr>
          <a:xfrm>
            <a:off x="6402798" y="5347594"/>
            <a:ext cx="4450202" cy="893028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F4C9367-B2F2-4B09-9AD4-8D6D4DAB7547}"/>
                  </a:ext>
                </a:extLst>
              </p:cNvPr>
              <p:cNvSpPr txBox="1"/>
              <p:nvPr/>
            </p:nvSpPr>
            <p:spPr>
              <a:xfrm>
                <a:off x="3730955" y="5408862"/>
                <a:ext cx="9742206" cy="81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ru-RU" sz="16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ru-RU" sz="16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ru-RU" sz="16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ru-RU" sz="16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ru-RU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ru-RU" sz="16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d>
                            <m:dPr>
                              <m:ctrlPr>
                                <a:rPr lang="ru-RU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16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1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ru-RU" sz="16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ru-RU" sz="16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ru-RU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ru-RU" sz="16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d>
                            <m:dPr>
                              <m:ctrlPr>
                                <a:rPr lang="ru-RU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ru-RU" sz="16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1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num>
                                <m:den>
                                  <m:r>
                                    <a:rPr lang="ru-RU" sz="16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ru-RU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F4C9367-B2F2-4B09-9AD4-8D6D4DAB7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55" y="5408862"/>
                <a:ext cx="9742206" cy="8196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D32DB0A-AED3-4CDB-A72C-FC25C8EEF7CD}"/>
                  </a:ext>
                </a:extLst>
              </p:cNvPr>
              <p:cNvSpPr txBox="1"/>
              <p:nvPr/>
            </p:nvSpPr>
            <p:spPr>
              <a:xfrm>
                <a:off x="4148934" y="4859078"/>
                <a:ext cx="9744074" cy="35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ru-RU" sz="14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𝐱</m:t>
                      </m:r>
                      <m:r>
                        <a:rPr lang="en-US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rad>
                      <m:r>
                        <m:rPr>
                          <m:nor/>
                        </m:rPr>
                        <a:rPr lang="ru-RU" sz="1400" b="1" smtClean="0">
                          <a:solidFill>
                            <a:srgbClr val="002060"/>
                          </a:solidFill>
                        </a:rPr>
                        <m:t>смещение пикселя между двумя кадрами</m:t>
                      </m:r>
                    </m:oMath>
                  </m:oMathPara>
                </a14:m>
                <a:endParaRPr lang="ru-RU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D32DB0A-AED3-4CDB-A72C-FC25C8EEF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34" y="4859078"/>
                <a:ext cx="9744074" cy="354392"/>
              </a:xfrm>
              <a:prstGeom prst="rect">
                <a:avLst/>
              </a:prstGeom>
              <a:blipFill>
                <a:blip r:embed="rId1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EE8FCBCD-3D72-4F5A-9CB4-60A826763ABB}"/>
              </a:ext>
            </a:extLst>
          </p:cNvPr>
          <p:cNvSpPr/>
          <p:nvPr/>
        </p:nvSpPr>
        <p:spPr>
          <a:xfrm>
            <a:off x="3299159" y="0"/>
            <a:ext cx="5929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  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800" b="1" dirty="0">
                <a:solidFill>
                  <a:schemeClr val="bg1"/>
                </a:solidFill>
              </a:rPr>
              <a:t>вычисление 3</a:t>
            </a:r>
            <a:r>
              <a:rPr lang="en-US" sz="2800" b="1" dirty="0">
                <a:solidFill>
                  <a:schemeClr val="bg1"/>
                </a:solidFill>
              </a:rPr>
              <a:t>D-</a:t>
            </a:r>
            <a:r>
              <a:rPr lang="ru-RU" sz="2800" b="1" dirty="0">
                <a:solidFill>
                  <a:schemeClr val="bg1"/>
                </a:solidFill>
              </a:rPr>
              <a:t>точек сцены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B4E93F9-33FC-413B-A1DD-1431F73F9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004233"/>
              </p:ext>
            </p:extLst>
          </p:nvPr>
        </p:nvGraphicFramePr>
        <p:xfrm>
          <a:off x="7009468" y="1867146"/>
          <a:ext cx="3123342" cy="2064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5" r:id="rId14" imgW="7059960" imgH="5142600" progId="">
                  <p:embed/>
                </p:oleObj>
              </mc:Choice>
              <mc:Fallback>
                <p:oleObj r:id="rId14" imgW="70599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09468" y="1867146"/>
                        <a:ext cx="3123342" cy="2064772"/>
                      </a:xfrm>
                      <a:prstGeom prst="rect">
                        <a:avLst/>
                      </a:prstGeom>
                      <a:ln w="38100"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C7BF902C-2892-40FA-9BF0-2102949A2C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7643622-BFD1-4530-9F5B-587367497BEC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6EDFE-AAF3-47ED-BB1D-FBBEC5592F14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EFA870D2-1002-4CF9-A8FA-50255600A27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88FEE93-6D4E-4A03-9ABE-E3F2112FFFE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CF5CF1E-4AC4-409E-8B17-570AF37AEB1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F5F8E90B-9574-4C43-B453-FFF94ED314C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025712F-2BFD-483B-8626-57F1011A043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2ACF3335-D19D-449E-B1FF-C61449B63B9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50B4349B-1397-45EF-8E52-E41F9D79CE7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E2DC13F-F41A-44DB-8AE8-2FE4F8E6B7F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F6DFC6F4-A1E7-4722-81BD-B078BE581F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419ACB9-F090-4DB4-8B01-C5E81C632C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AC15B2E3-AE3D-4647-A4A5-CC2A0B045EB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66630FB2-897B-4C04-AA2F-18623229918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A0476F46-523D-4D6F-9629-A6C98E7ACAE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31BFBD39-82AB-4C07-BFE2-D9447CFFEB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6616B81D-A0BA-428E-AEC8-1232266570D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98DDD498-9D0D-4655-8678-6EF542501BB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35516B40-C81E-4CC2-9D0E-C6348FFFAF6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EB4FC458-4037-4561-B3EB-8E91EF36018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7A1136D-0B69-4012-A13D-C6084EC2DC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99B1613A-F31F-463D-8B6E-E5B2C205253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9B47F969-8113-4305-834F-679C63C102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B424DD07-DD0B-4501-B1E9-C8D2F95C1B2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8D043677-19E5-409A-B64D-67088622421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A273361E-E162-43B9-BAFC-34B477C1CE2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45F6EDCA-31B3-4878-A3EE-5FFD6B6A36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B5C519C2-7315-4FAE-96FC-C27036F8CFE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169E9641-09A6-4C78-8C4A-37B8CD03CEB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977758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704F386-F042-4241-B938-F4E0042C9590}"/>
              </a:ext>
            </a:extLst>
          </p:cNvPr>
          <p:cNvSpPr/>
          <p:nvPr/>
        </p:nvSpPr>
        <p:spPr>
          <a:xfrm>
            <a:off x="394278" y="2289368"/>
            <a:ext cx="4450202" cy="1289399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1ECAF9-0F52-4F4D-9F73-AE2CF0A2E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03" y="1113510"/>
            <a:ext cx="3597897" cy="27195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BFEF48D6-A984-4631-8F21-0F053FE20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05" y="1478985"/>
            <a:ext cx="2062045" cy="27195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EB287B03-C694-4A82-A626-FADEAD39E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65" y="4490152"/>
            <a:ext cx="2596197" cy="241565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CE3D4649-DB8A-401B-8B8F-A74A6B9F76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1" y="3591816"/>
            <a:ext cx="303086" cy="27195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7FA20CA6-CAF7-44D5-BF73-21ACB92F5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71" y="2923157"/>
            <a:ext cx="303086" cy="27195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3386549" y="113788"/>
            <a:ext cx="5929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основанный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стереоректификации 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6</a:t>
            </a:fld>
            <a:endParaRPr lang="ru-RU" dirty="0"/>
          </a:p>
        </p:txBody>
      </p:sp>
      <p:sp>
        <p:nvSpPr>
          <p:cNvPr id="75" name="Прямоугольник 74"/>
          <p:cNvSpPr/>
          <p:nvPr/>
        </p:nvSpPr>
        <p:spPr>
          <a:xfrm>
            <a:off x="5871196" y="1763208"/>
            <a:ext cx="679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ключевых точек на изображениях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 FAST and Rotated BRIEF</a:t>
            </a: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76165" y="2010895"/>
            <a:ext cx="7363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Сопоставление ключевых точек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BFMatcher</a:t>
            </a:r>
            <a:endParaRPr lang="ru-RU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780948" y="4705437"/>
            <a:ext cx="1623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5776235" y="4931290"/>
            <a:ext cx="288714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Выход:</a:t>
            </a:r>
            <a:endParaRPr lang="en-US" sz="1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 диспаратности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8212788" y="5576518"/>
            <a:ext cx="407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 больше значение диспаратности для пикселя, тем дальше находится соответствующий объект от камеры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8224319" y="504142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Можем определить меру сдвига между пикселями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8596715" y="4453664"/>
            <a:ext cx="2756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 диспарантности содержит информацию о различиях между точками на двух изображениях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8212788" y="5340888"/>
            <a:ext cx="4072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Имеем представление о глубине объектов в сцене</a:t>
            </a:r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55" y="4507207"/>
            <a:ext cx="252973" cy="249140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29" y="5612769"/>
            <a:ext cx="252973" cy="249140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29" y="5069504"/>
            <a:ext cx="252973" cy="249140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29" y="5375758"/>
            <a:ext cx="252973" cy="2491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525F65A-5940-4828-A5A7-0BCCFB5BB954}"/>
              </a:ext>
            </a:extLst>
          </p:cNvPr>
          <p:cNvSpPr txBox="1"/>
          <p:nvPr/>
        </p:nvSpPr>
        <p:spPr>
          <a:xfrm>
            <a:off x="286487" y="1890954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Постановка задачи:</a:t>
            </a: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BE0FA749-883A-44BD-9395-02EC7EDD012B}"/>
              </a:ext>
            </a:extLst>
          </p:cNvPr>
          <p:cNvSpPr/>
          <p:nvPr/>
        </p:nvSpPr>
        <p:spPr>
          <a:xfrm>
            <a:off x="810145" y="2993886"/>
            <a:ext cx="37412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Применить метод , основанный 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стереоректификации и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45E8DED6-D957-4C01-BD31-F9C7E68AD8A7}"/>
              </a:ext>
            </a:extLst>
          </p:cNvPr>
          <p:cNvSpPr/>
          <p:nvPr/>
        </p:nvSpPr>
        <p:spPr>
          <a:xfrm>
            <a:off x="412246" y="3994435"/>
            <a:ext cx="4427811" cy="329448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80A3287-55D2-4869-8112-8870A5252EE2}"/>
              </a:ext>
            </a:extLst>
          </p:cNvPr>
          <p:cNvSpPr txBox="1"/>
          <p:nvPr/>
        </p:nvSpPr>
        <p:spPr>
          <a:xfrm>
            <a:off x="304657" y="3525232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Вход</a:t>
            </a:r>
            <a:r>
              <a:rPr lang="en-US" sz="2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:</a:t>
            </a:r>
            <a:endParaRPr lang="ru-RU" sz="2400" b="1" dirty="0">
              <a:solidFill>
                <a:srgbClr val="002060"/>
              </a:solidFill>
              <a:latin typeface="Futura PT Bold" panose="020B0902020204020203" pitchFamily="34" charset="-52"/>
              <a:cs typeface="Arial" panose="020B0604020202020204" pitchFamily="34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9F3A5B39-6963-4B41-8347-C895921D5736}"/>
              </a:ext>
            </a:extLst>
          </p:cNvPr>
          <p:cNvSpPr/>
          <p:nvPr/>
        </p:nvSpPr>
        <p:spPr>
          <a:xfrm>
            <a:off x="508640" y="4096660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01CFBF4-2643-40F5-A4DE-297D51ED5AB0}"/>
              </a:ext>
            </a:extLst>
          </p:cNvPr>
          <p:cNvSpPr txBox="1"/>
          <p:nvPr/>
        </p:nvSpPr>
        <p:spPr>
          <a:xfrm>
            <a:off x="602016" y="3994435"/>
            <a:ext cx="385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Две фотография с некоторым шагом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8C8649-E60B-40FD-ABC0-DA5310533C12}"/>
              </a:ext>
            </a:extLst>
          </p:cNvPr>
          <p:cNvSpPr txBox="1"/>
          <p:nvPr/>
        </p:nvSpPr>
        <p:spPr>
          <a:xfrm>
            <a:off x="5679760" y="1085197"/>
            <a:ext cx="3727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Чтение изображений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оттенках серого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A5ED95-9ED3-4CD7-A1EF-7680B5411206}"/>
              </a:ext>
            </a:extLst>
          </p:cNvPr>
          <p:cNvSpPr txBox="1"/>
          <p:nvPr/>
        </p:nvSpPr>
        <p:spPr>
          <a:xfrm>
            <a:off x="5724352" y="1460119"/>
            <a:ext cx="2256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Стереоректификация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721C2A-297F-41FB-960F-908CB3048EF6}"/>
              </a:ext>
            </a:extLst>
          </p:cNvPr>
          <p:cNvSpPr txBox="1"/>
          <p:nvPr/>
        </p:nvSpPr>
        <p:spPr>
          <a:xfrm>
            <a:off x="5871196" y="2268836"/>
            <a:ext cx="5590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Выбираем координаты соответствующих ключевых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A9B5C13-D6FD-4E08-AA18-67872302DC81}"/>
                  </a:ext>
                </a:extLst>
              </p:cNvPr>
              <p:cNvSpPr txBox="1"/>
              <p:nvPr/>
            </p:nvSpPr>
            <p:spPr>
              <a:xfrm>
                <a:off x="5874530" y="2530618"/>
                <a:ext cx="6822958" cy="320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Поиск фундаментальной матрицы</a:t>
                </a:r>
                <a:r>
                  <a:rPr lang="en-US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bSup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𝑭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2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findFundamentalMat</a:t>
                </a:r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A9B5C13-D6FD-4E08-AA18-67872302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30" y="2530618"/>
                <a:ext cx="6822958" cy="320601"/>
              </a:xfrm>
              <a:prstGeom prst="rect">
                <a:avLst/>
              </a:prstGeom>
              <a:blipFill>
                <a:blip r:embed="rId11"/>
                <a:stretch>
                  <a:fillRect l="-268" b="-188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5C81C3-5567-4740-9924-4D86A6486863}"/>
                  </a:ext>
                </a:extLst>
              </p:cNvPr>
              <p:cNvSpPr txBox="1"/>
              <p:nvPr/>
            </p:nvSpPr>
            <p:spPr>
              <a:xfrm>
                <a:off x="5863657" y="2857899"/>
                <a:ext cx="5305037" cy="65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_,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</m:oMath>
                </a14:m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матрица преобразований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cv2.stereoRectifyUncalibrated(</a:t>
                </a: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&lt;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ключ. точки 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img1&gt;, &lt;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ключ. точки 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img2, </a:t>
                </a: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&lt;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фундаментальная матрица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&gt;, </a:t>
                </a:r>
                <a:r>
                  <a:rPr lang="en-US" sz="12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img_size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ru-RU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5C81C3-5567-4740-9924-4D86A648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57" y="2857899"/>
                <a:ext cx="5305037" cy="654538"/>
              </a:xfrm>
              <a:prstGeom prst="rect">
                <a:avLst/>
              </a:prstGeom>
              <a:blipFill>
                <a:blip r:embed="rId12"/>
                <a:stretch>
                  <a:fillRect l="-115" t="-1869" b="-65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6541-6FCB-4D55-AD7C-A9F4BB12C34A}"/>
                  </a:ext>
                </a:extLst>
              </p:cNvPr>
              <p:cNvSpPr txBox="1"/>
              <p:nvPr/>
            </p:nvSpPr>
            <p:spPr>
              <a:xfrm>
                <a:off x="5887743" y="3537394"/>
                <a:ext cx="38061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stereoRectify_img1 = cv2.warpPerspective(img1,</a:t>
                </a: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&lt;</a:t>
                </a:r>
                <a:r>
                  <a:rPr lang="ru-RU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матрица преобразований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ru-RU" sz="1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:r>
                  <a:rPr lang="en-US" sz="12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img_size</a:t>
                </a:r>
                <a:r>
                  <a:rPr lang="en-US" sz="1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6541-6FCB-4D55-AD7C-A9F4BB12C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43" y="3537394"/>
                <a:ext cx="3806113" cy="646331"/>
              </a:xfrm>
              <a:prstGeom prst="rect">
                <a:avLst/>
              </a:prstGeom>
              <a:blipFill>
                <a:blip r:embed="rId13"/>
                <a:stretch>
                  <a:fillRect l="-160" t="-943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21AD1095-0383-4B26-84BD-CC2B7C27003F}"/>
              </a:ext>
            </a:extLst>
          </p:cNvPr>
          <p:cNvSpPr txBox="1"/>
          <p:nvPr/>
        </p:nvSpPr>
        <p:spPr>
          <a:xfrm>
            <a:off x="5746198" y="4454600"/>
            <a:ext cx="27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карты глубины</a:t>
            </a: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339A99F4-0662-4883-9BBF-A47992CF95AB}"/>
              </a:ext>
            </a:extLst>
          </p:cNvPr>
          <p:cNvSpPr/>
          <p:nvPr/>
        </p:nvSpPr>
        <p:spPr>
          <a:xfrm>
            <a:off x="5746198" y="1112928"/>
            <a:ext cx="3613702" cy="28676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882F1D48-180F-4A22-BC5C-355216A1D7B1}"/>
              </a:ext>
            </a:extLst>
          </p:cNvPr>
          <p:cNvSpPr/>
          <p:nvPr/>
        </p:nvSpPr>
        <p:spPr>
          <a:xfrm>
            <a:off x="5752925" y="1480959"/>
            <a:ext cx="2063925" cy="28676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B8351E7B-9B58-4D8C-A7BE-5B37BB4E8E8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60" y="1838088"/>
            <a:ext cx="173102" cy="170479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9E35B7B-C532-4D8F-AC07-47C22FDC9B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92" y="2095023"/>
            <a:ext cx="173102" cy="170479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1DCE8FD7-D8E7-4D74-93DB-B1C7D56183C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42" y="2350404"/>
            <a:ext cx="173102" cy="170479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607421D6-F596-4BFB-BE07-94570D80311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5" y="2627757"/>
            <a:ext cx="173102" cy="17047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A76-F0F9-40E3-AA21-15643BD7DAFB}"/>
              </a:ext>
            </a:extLst>
          </p:cNvPr>
          <p:cNvSpPr txBox="1"/>
          <p:nvPr/>
        </p:nvSpPr>
        <p:spPr>
          <a:xfrm>
            <a:off x="5536769" y="3543717"/>
            <a:ext cx="42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E1213DF-51AE-419D-862F-564374F33C13}"/>
              </a:ext>
            </a:extLst>
          </p:cNvPr>
          <p:cNvSpPr/>
          <p:nvPr/>
        </p:nvSpPr>
        <p:spPr>
          <a:xfrm>
            <a:off x="5559762" y="2915750"/>
            <a:ext cx="308381" cy="28676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B851171E-8FDA-4493-AC88-7B86C7342444}"/>
              </a:ext>
            </a:extLst>
          </p:cNvPr>
          <p:cNvSpPr/>
          <p:nvPr/>
        </p:nvSpPr>
        <p:spPr>
          <a:xfrm>
            <a:off x="5560085" y="3578767"/>
            <a:ext cx="308381" cy="28676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4CE37C20-EB1C-404C-9035-4383A2C1BB8C}"/>
              </a:ext>
            </a:extLst>
          </p:cNvPr>
          <p:cNvSpPr/>
          <p:nvPr/>
        </p:nvSpPr>
        <p:spPr>
          <a:xfrm>
            <a:off x="5752926" y="1481694"/>
            <a:ext cx="6410500" cy="1357294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4DA12DFA-EB86-4F11-AB0C-AD0B1967CE93}"/>
              </a:ext>
            </a:extLst>
          </p:cNvPr>
          <p:cNvSpPr/>
          <p:nvPr/>
        </p:nvSpPr>
        <p:spPr>
          <a:xfrm>
            <a:off x="5781666" y="4498911"/>
            <a:ext cx="2596198" cy="23280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80E1D9C3-9C10-4E08-AA05-409CA576BBC0}"/>
              </a:ext>
            </a:extLst>
          </p:cNvPr>
          <p:cNvSpPr/>
          <p:nvPr/>
        </p:nvSpPr>
        <p:spPr>
          <a:xfrm>
            <a:off x="5781666" y="4731897"/>
            <a:ext cx="1815351" cy="682086"/>
          </a:xfrm>
          <a:prstGeom prst="rect">
            <a:avLst/>
          </a:prstGeom>
          <a:noFill/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B49E38D7-5A17-45F5-B7D0-AB7CD3F48893}"/>
              </a:ext>
            </a:extLst>
          </p:cNvPr>
          <p:cNvSpPr/>
          <p:nvPr/>
        </p:nvSpPr>
        <p:spPr>
          <a:xfrm>
            <a:off x="495117" y="2645943"/>
            <a:ext cx="113050" cy="1064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C65D8B23-AB22-41E1-A5D0-84D03A28CE76}"/>
              </a:ext>
            </a:extLst>
          </p:cNvPr>
          <p:cNvSpPr/>
          <p:nvPr/>
        </p:nvSpPr>
        <p:spPr>
          <a:xfrm>
            <a:off x="600660" y="2554463"/>
            <a:ext cx="4183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программную реализацию для сканирования объектов с фотографии</a:t>
            </a: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37191AFB-AA1F-4EC1-80DE-5863A2C2E54B}"/>
              </a:ext>
            </a:extLst>
          </p:cNvPr>
          <p:cNvSpPr/>
          <p:nvPr/>
        </p:nvSpPr>
        <p:spPr>
          <a:xfrm>
            <a:off x="651659" y="3105912"/>
            <a:ext cx="190009" cy="4903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08FB297-B87B-4050-AA46-03A227CB461B}"/>
              </a:ext>
            </a:extLst>
          </p:cNvPr>
          <p:cNvSpPr txBox="1"/>
          <p:nvPr/>
        </p:nvSpPr>
        <p:spPr>
          <a:xfrm>
            <a:off x="5535474" y="2881386"/>
            <a:ext cx="42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E2ABEEFD-B850-4DCE-80CD-5DF91AA82F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1C17E34E-0FC8-4C78-9F3B-BCA06B37A508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DB43A0-D6D6-4FCA-8BE2-6800953AD100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74CC16F8-EFA2-4CA6-BD1E-41F015D65EF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AD02224E-3227-48CE-9BA0-39B68835EC4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4A968B62-0D40-48B9-92CD-B681973807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AB66CA4D-485D-4429-A530-384FCCE0D8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9B5AAB47-673C-4D8D-98C6-5DBDAA63FD6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C7A2945-0D39-44D8-A8DE-591C1EBE6B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D0B55B90-D94A-4612-A07E-5AFA3BD1508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2BAD0336-8880-45D2-8724-5A50878787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D9E26CEA-5DBE-423B-9A24-8C1D59C67AE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D90A9AC9-F492-4A0B-8786-B4B8C901509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EE3F3D3F-31C1-4FDA-985E-D15F211194F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B39A4806-1E07-4DFA-BEA8-FBA62AC2FF9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9D3CB56B-B8ED-4844-8215-A3CCDD3644D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1BDF5516-523C-4A16-9B50-ED876886CAB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9E5462BF-96DC-4A79-BCA4-7354298D427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77308721-D699-4157-877B-4E5E3F6D781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4FA5308B-60ED-48CA-94F6-CABE7938B26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220DCCA5-38A8-4D92-A516-754FCD4AC1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349C12FF-8651-4DE8-B1F5-41BE762A243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91EC55A3-B7FB-492E-8984-9E3C36AC957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B91D099F-12D3-4A94-8A49-9A28D8D07A4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08EA4B87-F243-40DC-8D81-C1A1600145B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1FE9950-7E02-4634-ADC6-66A1D3C2907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26A0028E-831C-4D17-A182-FD5610C8AF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137BD753-7A11-49BA-AA3F-51F7FF32651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56F12DE2-0015-48E0-AF10-E430A3D2BE5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1" y="6683356"/>
            <a:ext cx="156910" cy="89330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3F6F9306-4EB1-4C76-9981-BA2B38511C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30" y="6683356"/>
            <a:ext cx="156134" cy="8933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AF557940-54DA-4993-8619-29FFBDDDFCA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89" y="6683356"/>
            <a:ext cx="156134" cy="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10F270E-55CA-4D24-8E6B-4925302D786B}"/>
              </a:ext>
            </a:extLst>
          </p:cNvPr>
          <p:cNvSpPr/>
          <p:nvPr/>
        </p:nvSpPr>
        <p:spPr>
          <a:xfrm>
            <a:off x="5936658" y="1678426"/>
            <a:ext cx="2636026" cy="1407323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967644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Прямоугольник 47"/>
          <p:cNvSpPr/>
          <p:nvPr/>
        </p:nvSpPr>
        <p:spPr>
          <a:xfrm>
            <a:off x="688391" y="3703343"/>
            <a:ext cx="4197928" cy="1169550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7</a:t>
            </a:fld>
            <a:endParaRPr lang="ru-RU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5517096" y="1085457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8" y="1756477"/>
            <a:ext cx="368079" cy="475901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41657" y="1820457"/>
            <a:ext cx="48018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“плотного потока” отработал корректно и правильно выделил смещенные объекты на всех сериях стереоизображений</a:t>
            </a: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7" y="2717952"/>
            <a:ext cx="331770" cy="32674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3140" y="2717952"/>
            <a:ext cx="43979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Метод, основанный на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стереоректификации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StereoBM, показал искаженные изображения в неправильной перспективе, что и ухудшило результаты. </a:t>
            </a:r>
          </a:p>
          <a:p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6906" y="3703343"/>
            <a:ext cx="41732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Требуется предварительная правильная обработка изображения перед поиском карты глубины, т.к. в методе не учитываются характеристики камеры при стереоректификации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7" y="5065758"/>
            <a:ext cx="331770" cy="326743"/>
          </a:xfrm>
          <a:prstGeom prst="rect">
            <a:avLst/>
          </a:prstGeom>
        </p:spPr>
      </p:pic>
      <p:sp>
        <p:nvSpPr>
          <p:cNvPr id="51" name="Прямоугольник 50"/>
          <p:cNvSpPr/>
          <p:nvPr/>
        </p:nvSpPr>
        <p:spPr>
          <a:xfrm>
            <a:off x="588651" y="5062461"/>
            <a:ext cx="316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дальнейшем будем применять </a:t>
            </a:r>
          </a:p>
          <a:p>
            <a:pPr algn="just"/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“плотного потока”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6269786" y="979502"/>
            <a:ext cx="5480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Результаты работы метода плотного потока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58" y="1683675"/>
            <a:ext cx="2611210" cy="137135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643" y="1678426"/>
            <a:ext cx="2611210" cy="137135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54" name="Прямоугольник 53"/>
          <p:cNvSpPr/>
          <p:nvPr/>
        </p:nvSpPr>
        <p:spPr>
          <a:xfrm>
            <a:off x="6345138" y="1376975"/>
            <a:ext cx="1496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Левый кадр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544671" y="1370649"/>
            <a:ext cx="2403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Правый кадр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7093530" y="5967931"/>
            <a:ext cx="3921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рис.1: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Пример1: результат сканирования комнаты</a:t>
            </a:r>
            <a:endParaRPr lang="ru-RU" sz="1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D74066-8CDE-408E-A57E-173DCFECD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0987" y="3234957"/>
            <a:ext cx="5287873" cy="270225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046A2B5-9B46-4DEC-833C-39C0C13C61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85A55DF-1DD1-41E0-9E71-F293C5E93DCC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F31C52-3EA4-441D-B71C-5A18C2D87E7D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CA4C7564-D702-443D-9638-194F900B2B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1728ADF3-4E60-4688-BE4F-206B2732BD8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75B0C76A-D60B-4B19-9467-D208D4B0B9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E087211C-3246-4E57-A891-76F71E5010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5451A84B-A9F7-401E-97C9-FF421FB8F0D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7E46E047-A0BA-454E-BDE4-71B9DD842D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D853A58E-6865-4F3F-9456-662AF5EE40E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58F56369-33F4-46D0-A30B-83BD3B1AFF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C06423D8-0343-4611-B5DB-1E39E425D8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A9669339-396C-4542-9116-22B494BCFB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A0B11A5B-C6B0-4E61-8F44-6DDB009399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87F24FCD-A8C7-477B-96BB-3C4C4F2473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1F70B295-E6E8-4FBA-8E96-2BB39C93C2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9EA427D-AF91-4771-BD28-F9184657A4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E8905D22-52F7-4728-B7A9-5983A976D6E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2B39E62A-7970-439A-96EE-273C1EB401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9E854574-AED9-4B05-AAB3-EC83810EE1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24BF4C56-FE16-4904-B593-7729815C5C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900664CE-38C9-414C-80D5-25B1A6B2E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4DE6AB52-1F27-43FA-B731-39CDA327EB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AD0940D0-1ED6-4091-AEF9-D3B3E2EE64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126393AF-F7A9-43F5-A8E0-39B32442E0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E78B17D6-CA02-4A81-A1B5-36B06C4FD8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CA23CCBC-4445-46F9-B3C2-9F6438C2AFA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0B90B7BB-3746-4339-AF5C-E5852CA801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41C55100-D82E-46D0-9EBC-023B8DD9870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56FD0634-4FDD-4F91-8698-C9F3D9CA42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762B2303-09B3-4B8F-9EF4-A766C0D1AE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E1F7D0A-7644-439B-B845-DBB4470B6E8D}"/>
              </a:ext>
            </a:extLst>
          </p:cNvPr>
          <p:cNvSpPr txBox="1"/>
          <p:nvPr/>
        </p:nvSpPr>
        <p:spPr>
          <a:xfrm>
            <a:off x="1803124" y="-11907"/>
            <a:ext cx="9015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algn="ctr"/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стереоректификация +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93125A8-5189-4CE1-9E2E-9FA46BDA7CC5}"/>
              </a:ext>
            </a:extLst>
          </p:cNvPr>
          <p:cNvSpPr/>
          <p:nvPr/>
        </p:nvSpPr>
        <p:spPr>
          <a:xfrm>
            <a:off x="5358882" y="58480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207739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8</a:t>
            </a:fld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636865" y="1038128"/>
            <a:ext cx="10237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Результаты работы метода плотного потока</a:t>
            </a:r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5" y="1994990"/>
            <a:ext cx="2205825" cy="2777036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97" y="1999398"/>
            <a:ext cx="2008034" cy="2760172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749737" y="1655014"/>
            <a:ext cx="2122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Левый кадр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3499297" y="1655014"/>
            <a:ext cx="2008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Правый кадр</a:t>
            </a:r>
          </a:p>
        </p:txBody>
      </p:sp>
      <p:pic>
        <p:nvPicPr>
          <p:cNvPr id="59" name="Рисунок 58"/>
          <p:cNvPicPr/>
          <p:nvPr/>
        </p:nvPicPr>
        <p:blipFill>
          <a:blip r:embed="rId7"/>
          <a:stretch>
            <a:fillRect/>
          </a:stretch>
        </p:blipFill>
        <p:spPr>
          <a:xfrm>
            <a:off x="7287286" y="1476418"/>
            <a:ext cx="3507922" cy="4409325"/>
          </a:xfrm>
          <a:prstGeom prst="rect">
            <a:avLst/>
          </a:prstGeom>
        </p:spPr>
      </p:pic>
      <p:sp>
        <p:nvSpPr>
          <p:cNvPr id="61" name="Прямоугольник 60"/>
          <p:cNvSpPr/>
          <p:nvPr/>
        </p:nvSpPr>
        <p:spPr>
          <a:xfrm>
            <a:off x="7403094" y="5892644"/>
            <a:ext cx="3921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рис.3: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Пример2: результат сканирования</a:t>
            </a:r>
            <a:endParaRPr lang="ru-RU" sz="1200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1229971" y="4803426"/>
            <a:ext cx="4471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рис.2: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Пример2: две фотографии с некоторым шагом</a:t>
            </a:r>
            <a:endParaRPr lang="ru-RU" sz="12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845AB21-1BC1-4C3D-A907-ACBD7DF2D3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2929312-860D-4156-8766-B7B7A53C6BCD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0D858-5A71-4CC1-B7DE-B6652DEFC056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E82A14-75C5-4079-B197-A6CD0D6D29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910" cy="8933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B804C48-6773-4879-8D2E-A58B25B038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66" y="6683356"/>
            <a:ext cx="156134" cy="8933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D8CD8F2-1059-4517-8FEA-33EC21DDF0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910" cy="8933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2F05527-DD9F-4B94-8B6F-416F6F27AD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43" y="6683356"/>
            <a:ext cx="156134" cy="8933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4A468AE-001E-4D35-88C3-5B7173E7FF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20" y="6683356"/>
            <a:ext cx="156134" cy="8933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F06F264-8AB8-44D0-955F-99D8990D77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910" cy="8933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959045D4-FE18-4A4F-925B-B8CB84EF58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97" y="6683356"/>
            <a:ext cx="156134" cy="8933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875B868-A170-4549-8DE9-B5D236072F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910" cy="8933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AE31FC69-AB3D-4E35-BF6E-410894033E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98" y="6683356"/>
            <a:ext cx="156134" cy="8933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FD49A2F8-B7C1-4278-801C-1BA2147955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910" cy="8933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987870E9-81B2-4408-9424-5400CAF571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6683356"/>
            <a:ext cx="156134" cy="8933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55558B29-1ADA-4717-A91F-71DB7D3B47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2" y="6683356"/>
            <a:ext cx="156134" cy="8933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B7FDF45-5DDB-4F39-A433-D64CC83D92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910" cy="8933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3C5A503-C586-477A-BB56-15B27C9E2A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9" y="6683356"/>
            <a:ext cx="156134" cy="8933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AB270BDA-DE3E-45DA-A1C3-71E9D30270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0" y="6683356"/>
            <a:ext cx="156910" cy="8933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4BC5F07B-F24E-44D6-9DA1-CAEDA8F273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07" y="6683356"/>
            <a:ext cx="156910" cy="8933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392AEBAA-6B27-401B-AB88-FB8A93B4A3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61" y="6683356"/>
            <a:ext cx="156910" cy="8933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1D1026B3-118C-4372-B7DE-10FFC07224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49" y="6683356"/>
            <a:ext cx="156910" cy="8933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4B4604FD-2D4F-45CA-A65A-C442ACAB8C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6" y="6683356"/>
            <a:ext cx="156910" cy="8933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B820DDCC-E91B-4214-8825-6D1D376B8C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80" y="6683356"/>
            <a:ext cx="156910" cy="8933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239A9735-ED8B-4FB2-984E-A982383422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81" y="6683356"/>
            <a:ext cx="156910" cy="8933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A81EDACB-4419-41AE-AA0D-3562A3917C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58" y="6683356"/>
            <a:ext cx="156910" cy="8933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B00ECEF4-4596-47C4-92F6-F42F033728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12" y="6683356"/>
            <a:ext cx="156910" cy="8933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4B81855-7356-48A3-823C-88205471DB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13" y="6683356"/>
            <a:ext cx="156910" cy="8933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FFCF9D90-C2B7-43D6-99CA-33590082A6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690" y="6683356"/>
            <a:ext cx="156910" cy="8933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D725F5F-706E-4C52-A64C-8D5B275E64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05" y="6683356"/>
            <a:ext cx="156910" cy="8933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7CA4B31B-F6BC-4C3B-81DF-9030DA7C29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83" y="6683356"/>
            <a:ext cx="156910" cy="8933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900D157-E358-440C-818F-AF0B222495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51" y="6683356"/>
            <a:ext cx="156910" cy="8933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75BDF34F-CCF4-4247-8B54-E37FE7017D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46" y="6683356"/>
            <a:ext cx="156910" cy="893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7B67141-3A25-4D49-B9AC-55DE1220AA9E}"/>
              </a:ext>
            </a:extLst>
          </p:cNvPr>
          <p:cNvSpPr txBox="1"/>
          <p:nvPr/>
        </p:nvSpPr>
        <p:spPr>
          <a:xfrm>
            <a:off x="1803124" y="-11907"/>
            <a:ext cx="9015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algn="ctr"/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стереоректификация +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StereoBM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EFFDDE29-2263-4C30-A668-9C64F4C92FC7}"/>
              </a:ext>
            </a:extLst>
          </p:cNvPr>
          <p:cNvSpPr/>
          <p:nvPr/>
        </p:nvSpPr>
        <p:spPr>
          <a:xfrm>
            <a:off x="5358882" y="58480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24900218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8552</TotalTime>
  <Words>2975</Words>
  <Application>Microsoft Office PowerPoint</Application>
  <PresentationFormat>Широкоэкранный</PresentationFormat>
  <Paragraphs>469</Paragraphs>
  <Slides>25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Futura PT Bold</vt:lpstr>
      <vt:lpstr>Times New Roman</vt:lpstr>
      <vt:lpstr>Тема Office</vt:lpstr>
      <vt:lpstr>Выпускная квалификационная работа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Розанов</dc:creator>
  <cp:lastModifiedBy>Дмитрий Розанов</cp:lastModifiedBy>
  <cp:revision>413</cp:revision>
  <dcterms:created xsi:type="dcterms:W3CDTF">2023-05-22T20:42:58Z</dcterms:created>
  <dcterms:modified xsi:type="dcterms:W3CDTF">2025-06-07T17:30:48Z</dcterms:modified>
</cp:coreProperties>
</file>